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6"/>
  </p:notesMasterIdLst>
  <p:sldIdLst>
    <p:sldId id="319" r:id="rId2"/>
    <p:sldId id="320" r:id="rId3"/>
    <p:sldId id="324" r:id="rId4"/>
    <p:sldId id="357" r:id="rId5"/>
    <p:sldId id="360" r:id="rId6"/>
    <p:sldId id="361" r:id="rId7"/>
    <p:sldId id="329" r:id="rId8"/>
    <p:sldId id="325" r:id="rId9"/>
    <p:sldId id="327" r:id="rId10"/>
    <p:sldId id="323" r:id="rId11"/>
    <p:sldId id="326" r:id="rId12"/>
    <p:sldId id="355" r:id="rId13"/>
    <p:sldId id="353" r:id="rId14"/>
    <p:sldId id="328" r:id="rId15"/>
    <p:sldId id="356" r:id="rId16"/>
    <p:sldId id="354" r:id="rId17"/>
    <p:sldId id="363" r:id="rId18"/>
    <p:sldId id="365" r:id="rId19"/>
    <p:sldId id="359" r:id="rId20"/>
    <p:sldId id="364" r:id="rId21"/>
    <p:sldId id="344" r:id="rId22"/>
    <p:sldId id="366" r:id="rId23"/>
    <p:sldId id="346" r:id="rId24"/>
    <p:sldId id="347" r:id="rId25"/>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Burja" initials="SB" lastIdx="22" clrIdx="0">
    <p:extLst/>
  </p:cmAuthor>
  <p:cmAuthor id="2" name="Joe Hodas" initials="JH" lastIdx="1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542F"/>
    <a:srgbClr val="A3A095"/>
    <a:srgbClr val="2097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531"/>
  </p:normalViewPr>
  <p:slideViewPr>
    <p:cSldViewPr snapToGrid="0" snapToObjects="1">
      <p:cViewPr varScale="1">
        <p:scale>
          <a:sx n="104" d="100"/>
          <a:sy n="104" d="100"/>
        </p:scale>
        <p:origin x="1648"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A1DDD-B937-4344-874C-741089C0FCC6}" type="datetimeFigureOut">
              <a:rPr lang="en-US" smtClean="0"/>
              <a:t>4/5/19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D4D20-1A14-0144-BDF6-8628B92BC014}" type="slidenum">
              <a:rPr lang="en-US" smtClean="0"/>
              <a:t>‹#›</a:t>
            </a:fld>
            <a:endParaRPr lang="en-US"/>
          </a:p>
        </p:txBody>
      </p:sp>
    </p:spTree>
    <p:extLst>
      <p:ext uri="{BB962C8B-B14F-4D97-AF65-F5344CB8AC3E}">
        <p14:creationId xmlns:p14="http://schemas.microsoft.com/office/powerpoint/2010/main" val="90221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ED4D20-1A14-0144-BDF6-8628B92BC014}" type="slidenum">
              <a:rPr lang="en-US" smtClean="0"/>
              <a:t>20</a:t>
            </a:fld>
            <a:endParaRPr lang="en-US"/>
          </a:p>
        </p:txBody>
      </p:sp>
    </p:spTree>
    <p:extLst>
      <p:ext uri="{BB962C8B-B14F-4D97-AF65-F5344CB8AC3E}">
        <p14:creationId xmlns:p14="http://schemas.microsoft.com/office/powerpoint/2010/main" val="398027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ED4D20-1A14-0144-BDF6-8628B92BC014}" type="slidenum">
              <a:rPr lang="en-US" smtClean="0"/>
              <a:t>22</a:t>
            </a:fld>
            <a:endParaRPr lang="en-US"/>
          </a:p>
        </p:txBody>
      </p:sp>
    </p:spTree>
    <p:extLst>
      <p:ext uri="{BB962C8B-B14F-4D97-AF65-F5344CB8AC3E}">
        <p14:creationId xmlns:p14="http://schemas.microsoft.com/office/powerpoint/2010/main" val="324565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26ACAD-8CF5-F741-B235-691C3154F0C3}" type="datetime4">
              <a:rPr lang="en-US" smtClean="0"/>
              <a:t>April 5,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44792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12E70-FB7E-A547-9F0E-CD221CAB556D}" type="datetime4">
              <a:rPr lang="en-US" smtClean="0"/>
              <a:t>April 5,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13259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062B2E-55F3-564F-A68F-043FFD36A244}" type="datetime4">
              <a:rPr lang="en-US" smtClean="0"/>
              <a:t>April 5,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4233278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B16CC-DFCD-154E-8B89-C946437442CF}" type="datetime4">
              <a:rPr lang="en-US" smtClean="0"/>
              <a:t>April 5,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236783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9B5984-AA92-1D40-8711-55ACF0064DF8}" type="datetime4">
              <a:rPr lang="en-US" smtClean="0"/>
              <a:t>April 5,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2969411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DE3406-112C-CD47-B5C6-6CBE48413182}" type="datetime4">
              <a:rPr lang="en-US" smtClean="0"/>
              <a:t>April 5,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3756583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A8A62E-CD67-A647-B143-D57930FC5D78}" type="datetime4">
              <a:rPr lang="en-US" smtClean="0"/>
              <a:t>April 5,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103478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EF9654-C51E-404B-A154-FCB7206804D6}" type="datetime4">
              <a:rPr lang="en-US" smtClean="0"/>
              <a:t>April 5, 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1951482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01EF75-AC97-DA4E-9C22-5C9811060F3F}" type="datetime4">
              <a:rPr lang="en-US" smtClean="0"/>
              <a:t>April 5,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293151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45A5A6-3C8A-5E4D-9896-8B0B61339B98}" type="datetime4">
              <a:rPr lang="en-US" smtClean="0"/>
              <a:t>April 5,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326187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0230A1-0DB3-CB45-A6B8-DE865584D79E}" type="datetime4">
              <a:rPr lang="en-US" smtClean="0"/>
              <a:t>April 5,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5D75-1F7C-8647-8818-49157A39DA64}" type="slidenum">
              <a:rPr lang="en-US" smtClean="0"/>
              <a:t>‹#›</a:t>
            </a:fld>
            <a:endParaRPr lang="en-US"/>
          </a:p>
        </p:txBody>
      </p:sp>
    </p:spTree>
    <p:extLst>
      <p:ext uri="{BB962C8B-B14F-4D97-AF65-F5344CB8AC3E}">
        <p14:creationId xmlns:p14="http://schemas.microsoft.com/office/powerpoint/2010/main" val="266978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9AA7E-5424-BC46-9760-C3FAF31B689B}" type="datetime4">
              <a:rPr lang="en-US" smtClean="0"/>
              <a:t>April 5, 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25D75-1F7C-8647-8818-49157A39DA64}" type="slidenum">
              <a:rPr lang="en-US" smtClean="0"/>
              <a:t>‹#›</a:t>
            </a:fld>
            <a:endParaRPr lang="en-US"/>
          </a:p>
        </p:txBody>
      </p:sp>
    </p:spTree>
    <p:extLst>
      <p:ext uri="{BB962C8B-B14F-4D97-AF65-F5344CB8AC3E}">
        <p14:creationId xmlns:p14="http://schemas.microsoft.com/office/powerpoint/2010/main" val="158179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sec.gov/edgar.s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5.jp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brian@generalcann.com" TargetMode="External"/><Relationship Id="rId4" Type="http://schemas.openxmlformats.org/officeDocument/2006/relationships/hyperlink" Target="mailto:mfeinsod@generalcann.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4E8B01D2-F470-C445-B8CF-0490F64B2CF8}"/>
              </a:ext>
            </a:extLst>
          </p:cNvPr>
          <p:cNvPicPr>
            <a:picLocks noChangeAspect="1"/>
          </p:cNvPicPr>
          <p:nvPr/>
        </p:nvPicPr>
        <p:blipFill>
          <a:blip r:embed="rId2"/>
          <a:stretch>
            <a:fillRect/>
          </a:stretch>
        </p:blipFill>
        <p:spPr>
          <a:xfrm>
            <a:off x="4465" y="0"/>
            <a:ext cx="9135070" cy="6858000"/>
          </a:xfrm>
          <a:prstGeom prst="rect">
            <a:avLst/>
          </a:prstGeom>
        </p:spPr>
      </p:pic>
      <p:sp>
        <p:nvSpPr>
          <p:cNvPr id="2" name="TextBox 1">
            <a:extLst>
              <a:ext uri="{FF2B5EF4-FFF2-40B4-BE49-F238E27FC236}">
                <a16:creationId xmlns:a16="http://schemas.microsoft.com/office/drawing/2014/main" id="{C5B4CA76-6832-4C4C-BBDD-552B16C8BEF1}"/>
              </a:ext>
            </a:extLst>
          </p:cNvPr>
          <p:cNvSpPr txBox="1"/>
          <p:nvPr/>
        </p:nvSpPr>
        <p:spPr>
          <a:xfrm>
            <a:off x="2944368" y="5907024"/>
            <a:ext cx="3538728" cy="369332"/>
          </a:xfrm>
          <a:prstGeom prst="rect">
            <a:avLst/>
          </a:prstGeom>
          <a:noFill/>
        </p:spPr>
        <p:txBody>
          <a:bodyPr wrap="square" rtlCol="0">
            <a:spAutoFit/>
          </a:bodyPr>
          <a:lstStyle/>
          <a:p>
            <a:r>
              <a:rPr lang="en-US" dirty="0">
                <a:solidFill>
                  <a:schemeClr val="bg1"/>
                </a:solidFill>
                <a:latin typeface="Raleway" panose="020B0503030101060003" pitchFamily="34" charset="77"/>
              </a:rPr>
              <a:t>April 2019 Presentation</a:t>
            </a:r>
          </a:p>
        </p:txBody>
      </p:sp>
      <p:sp>
        <p:nvSpPr>
          <p:cNvPr id="3" name="Slide Number Placeholder 2">
            <a:extLst>
              <a:ext uri="{FF2B5EF4-FFF2-40B4-BE49-F238E27FC236}">
                <a16:creationId xmlns:a16="http://schemas.microsoft.com/office/drawing/2014/main" id="{5C12BB35-ACFF-8644-9249-C931EC6E1D54}"/>
              </a:ext>
            </a:extLst>
          </p:cNvPr>
          <p:cNvSpPr>
            <a:spLocks noGrp="1"/>
          </p:cNvSpPr>
          <p:nvPr>
            <p:ph type="sldNum" sz="quarter" idx="12"/>
          </p:nvPr>
        </p:nvSpPr>
        <p:spPr/>
        <p:txBody>
          <a:bodyPr/>
          <a:lstStyle/>
          <a:p>
            <a:fld id="{FC625D75-1F7C-8647-8818-49157A39DA64}" type="slidenum">
              <a:rPr lang="en-US" smtClean="0"/>
              <a:t>0</a:t>
            </a:fld>
            <a:endParaRPr lang="en-US"/>
          </a:p>
        </p:txBody>
      </p:sp>
    </p:spTree>
    <p:extLst>
      <p:ext uri="{BB962C8B-B14F-4D97-AF65-F5344CB8AC3E}">
        <p14:creationId xmlns:p14="http://schemas.microsoft.com/office/powerpoint/2010/main" val="467279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438" y="2134303"/>
            <a:ext cx="3061116" cy="4269451"/>
          </a:xfrm>
          <a:prstGeom prst="rect">
            <a:avLst/>
          </a:prstGeom>
        </p:spPr>
      </p:pic>
      <p:sp>
        <p:nvSpPr>
          <p:cNvPr id="7" name="TextBox 6"/>
          <p:cNvSpPr txBox="1"/>
          <p:nvPr/>
        </p:nvSpPr>
        <p:spPr>
          <a:xfrm rot="5400000">
            <a:off x="6903366" y="1819234"/>
            <a:ext cx="3616503" cy="200055"/>
          </a:xfrm>
          <a:prstGeom prst="rect">
            <a:avLst/>
          </a:prstGeom>
          <a:noFill/>
        </p:spPr>
        <p:txBody>
          <a:bodyPr wrap="square" rtlCol="0">
            <a:spAutoFit/>
          </a:bodyPr>
          <a:lstStyle/>
          <a:p>
            <a:pPr algn="ctr"/>
            <a:r>
              <a:rPr lang="en-US" sz="700" b="1" cap="all" spc="200">
                <a:latin typeface="Raleway" charset="0"/>
                <a:ea typeface="Raleway" charset="0"/>
                <a:cs typeface="Raleway" charset="0"/>
              </a:rPr>
              <a:t>CURRENT BUSINESS SEGMENT - OPERATIONS</a:t>
            </a:r>
            <a:endParaRPr lang="en-US" sz="700" cap="all" spc="200" dirty="0">
              <a:latin typeface="Raleway" charset="0"/>
              <a:ea typeface="Raleway" charset="0"/>
              <a:cs typeface="Raleway" charset="0"/>
            </a:endParaRPr>
          </a:p>
        </p:txBody>
      </p:sp>
      <p:sp>
        <p:nvSpPr>
          <p:cNvPr id="19" name="TextBox 18"/>
          <p:cNvSpPr txBox="1"/>
          <p:nvPr/>
        </p:nvSpPr>
        <p:spPr>
          <a:xfrm>
            <a:off x="698399" y="4258247"/>
            <a:ext cx="3662051" cy="2002921"/>
          </a:xfrm>
          <a:prstGeom prst="rect">
            <a:avLst/>
          </a:prstGeom>
          <a:noFill/>
        </p:spPr>
        <p:txBody>
          <a:bodyPr wrap="square" rtlCol="0">
            <a:spAutoFit/>
          </a:bodyPr>
          <a:lstStyle/>
          <a:p>
            <a:pPr>
              <a:lnSpc>
                <a:spcPct val="150000"/>
              </a:lnSpc>
            </a:pPr>
            <a:r>
              <a:rPr lang="en-US" sz="1050" dirty="0">
                <a:latin typeface="Raleway" charset="0"/>
                <a:ea typeface="Raleway" charset="0"/>
                <a:cs typeface="Raleway" charset="0"/>
              </a:rPr>
              <a:t>Next Big Crop offers unparalleled management and consulting services in an industry that has traditionally lacked sound operational and quality standards. We deploy proven solutions for every phase of medical and adult-use cannabis business operations, from licensure, design and construction, to the cultivation, manufacture and sale of medical-grade cannabis product. </a:t>
            </a:r>
          </a:p>
          <a:p>
            <a:pPr>
              <a:lnSpc>
                <a:spcPct val="150000"/>
              </a:lnSpc>
            </a:pPr>
            <a:endParaRPr lang="en-US" sz="1050" dirty="0">
              <a:latin typeface="Raleway" charset="0"/>
              <a:ea typeface="Raleway" charset="0"/>
              <a:cs typeface="Raleway" charset="0"/>
            </a:endParaRPr>
          </a:p>
        </p:txBody>
      </p:sp>
      <p:sp>
        <p:nvSpPr>
          <p:cNvPr id="20" name="TextBox 19"/>
          <p:cNvSpPr txBox="1"/>
          <p:nvPr/>
        </p:nvSpPr>
        <p:spPr>
          <a:xfrm>
            <a:off x="5273360" y="481108"/>
            <a:ext cx="2660194" cy="307777"/>
          </a:xfrm>
          <a:prstGeom prst="rect">
            <a:avLst/>
          </a:prstGeom>
          <a:noFill/>
        </p:spPr>
        <p:txBody>
          <a:bodyPr wrap="square" rtlCol="0">
            <a:spAutoFit/>
          </a:bodyPr>
          <a:lstStyle/>
          <a:p>
            <a:pPr algn="r"/>
            <a:r>
              <a:rPr lang="en-US" sz="1400" dirty="0" err="1">
                <a:solidFill>
                  <a:schemeClr val="tx1">
                    <a:lumMod val="50000"/>
                    <a:lumOff val="50000"/>
                  </a:schemeClr>
                </a:solidFill>
                <a:latin typeface="Raleway" charset="0"/>
                <a:ea typeface="Raleway" charset="0"/>
                <a:cs typeface="Raleway" charset="0"/>
              </a:rPr>
              <a:t>nextbigcrop.com</a:t>
            </a:r>
            <a:endParaRPr lang="en-US" sz="1400" dirty="0">
              <a:solidFill>
                <a:schemeClr val="tx1">
                  <a:lumMod val="50000"/>
                  <a:lumOff val="50000"/>
                </a:schemeClr>
              </a:solidFill>
              <a:latin typeface="Raleway" charset="0"/>
              <a:ea typeface="Raleway" charset="0"/>
              <a:cs typeface="Raleway" charset="0"/>
            </a:endParaRPr>
          </a:p>
        </p:txBody>
      </p:sp>
      <p:pic>
        <p:nvPicPr>
          <p:cNvPr id="23" name="Picture 22">
            <a:extLst>
              <a:ext uri="{FF2B5EF4-FFF2-40B4-BE49-F238E27FC236}">
                <a16:creationId xmlns:a16="http://schemas.microsoft.com/office/drawing/2014/main" id="{00028559-0AE3-F847-BFE7-596EA00FE7A6}"/>
              </a:ext>
            </a:extLst>
          </p:cNvPr>
          <p:cNvPicPr>
            <a:picLocks noChangeAspect="1"/>
          </p:cNvPicPr>
          <p:nvPr/>
        </p:nvPicPr>
        <p:blipFill>
          <a:blip r:embed="rId3"/>
          <a:stretch>
            <a:fillRect/>
          </a:stretch>
        </p:blipFill>
        <p:spPr>
          <a:xfrm>
            <a:off x="698399" y="983686"/>
            <a:ext cx="3175353" cy="979226"/>
          </a:xfrm>
          <a:prstGeom prst="rect">
            <a:avLst/>
          </a:prstGeom>
        </p:spPr>
      </p:pic>
      <p:sp>
        <p:nvSpPr>
          <p:cNvPr id="2" name="Slide Number Placeholder 1">
            <a:extLst>
              <a:ext uri="{FF2B5EF4-FFF2-40B4-BE49-F238E27FC236}">
                <a16:creationId xmlns:a16="http://schemas.microsoft.com/office/drawing/2014/main" id="{986473EB-C80A-4E44-BB15-E462AC3FE667}"/>
              </a:ext>
            </a:extLst>
          </p:cNvPr>
          <p:cNvSpPr>
            <a:spLocks noGrp="1"/>
          </p:cNvSpPr>
          <p:nvPr>
            <p:ph type="sldNum" sz="quarter" idx="12"/>
          </p:nvPr>
        </p:nvSpPr>
        <p:spPr>
          <a:xfrm>
            <a:off x="7090196" y="6146629"/>
            <a:ext cx="2057400" cy="365125"/>
          </a:xfrm>
        </p:spPr>
        <p:txBody>
          <a:bodyPr/>
          <a:lstStyle/>
          <a:p>
            <a:fld id="{FC625D75-1F7C-8647-8818-49157A39DA64}" type="slidenum">
              <a:rPr lang="en-US" smtClean="0"/>
              <a:t>9</a:t>
            </a:fld>
            <a:endParaRPr lang="en-US" dirty="0"/>
          </a:p>
        </p:txBody>
      </p:sp>
      <p:sp>
        <p:nvSpPr>
          <p:cNvPr id="24" name="Rectangle 23">
            <a:extLst>
              <a:ext uri="{FF2B5EF4-FFF2-40B4-BE49-F238E27FC236}">
                <a16:creationId xmlns:a16="http://schemas.microsoft.com/office/drawing/2014/main" id="{4ADF17CE-692C-004C-AE4D-BC87B015C543}"/>
              </a:ext>
            </a:extLst>
          </p:cNvPr>
          <p:cNvSpPr/>
          <p:nvPr/>
        </p:nvSpPr>
        <p:spPr>
          <a:xfrm>
            <a:off x="-15214" y="525980"/>
            <a:ext cx="347569" cy="1526267"/>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EAA18E-8396-4245-B86B-FB6B5DA60E48}"/>
              </a:ext>
            </a:extLst>
          </p:cNvPr>
          <p:cNvSpPr txBox="1"/>
          <p:nvPr/>
        </p:nvSpPr>
        <p:spPr>
          <a:xfrm>
            <a:off x="698399" y="2156753"/>
            <a:ext cx="5641632" cy="1993494"/>
          </a:xfrm>
          <a:prstGeom prst="rect">
            <a:avLst/>
          </a:prstGeom>
          <a:noFill/>
        </p:spPr>
        <p:txBody>
          <a:bodyPr wrap="square" rtlCol="0">
            <a:spAutoFit/>
          </a:bodyPr>
          <a:lstStyle/>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License Application and Procurement</a:t>
            </a:r>
            <a:br>
              <a:rPr lang="en-US" sz="1400" b="1" dirty="0">
                <a:latin typeface="Raleway" charset="0"/>
                <a:ea typeface="Raleway" charset="0"/>
                <a:cs typeface="Raleway" charset="0"/>
              </a:rPr>
            </a:br>
            <a:r>
              <a:rPr lang="en-US" sz="1400" b="1" dirty="0">
                <a:solidFill>
                  <a:srgbClr val="20973F"/>
                </a:solidFill>
                <a:latin typeface="Raleway" charset="0"/>
                <a:ea typeface="Raleway" charset="0"/>
                <a:cs typeface="Raleway" charset="0"/>
              </a:rPr>
              <a:t>// </a:t>
            </a:r>
            <a:r>
              <a:rPr lang="en-US" sz="1400" b="1" dirty="0">
                <a:latin typeface="Raleway" charset="0"/>
                <a:ea typeface="Raleway" charset="0"/>
                <a:cs typeface="Raleway" charset="0"/>
              </a:rPr>
              <a:t>Design and Build Services</a:t>
            </a:r>
          </a:p>
          <a:p>
            <a:pPr>
              <a:lnSpc>
                <a:spcPct val="150000"/>
              </a:lnSpc>
            </a:pPr>
            <a:r>
              <a:rPr lang="en-US" sz="1400" b="1" dirty="0">
                <a:solidFill>
                  <a:srgbClr val="20973F"/>
                </a:solidFill>
                <a:latin typeface="Raleway" charset="0"/>
                <a:ea typeface="Raleway" charset="0"/>
                <a:cs typeface="Raleway" charset="0"/>
              </a:rPr>
              <a:t>// </a:t>
            </a:r>
            <a:r>
              <a:rPr lang="en-US" sz="1400" b="1" dirty="0">
                <a:latin typeface="Raleway" charset="0"/>
                <a:ea typeface="Raleway" charset="0"/>
                <a:cs typeface="Raleway" charset="0"/>
              </a:rPr>
              <a:t>Managed Services </a:t>
            </a:r>
          </a:p>
          <a:p>
            <a:pPr>
              <a:lnSpc>
                <a:spcPct val="150000"/>
              </a:lnSpc>
            </a:pPr>
            <a:r>
              <a:rPr lang="en-US" sz="1400" b="1" dirty="0">
                <a:solidFill>
                  <a:srgbClr val="20973F"/>
                </a:solidFill>
                <a:latin typeface="Raleway" charset="0"/>
                <a:ea typeface="Raleway" charset="0"/>
                <a:cs typeface="Raleway" charset="0"/>
              </a:rPr>
              <a:t>// </a:t>
            </a:r>
            <a:r>
              <a:rPr lang="en-US" sz="1400" b="1" dirty="0">
                <a:latin typeface="Raleway" charset="0"/>
                <a:ea typeface="Raleway" charset="0"/>
                <a:cs typeface="Raleway" charset="0"/>
              </a:rPr>
              <a:t>Operational Costs</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Standard Operating Procedures</a:t>
            </a:r>
            <a:br>
              <a:rPr lang="en-US" sz="1400" b="1" dirty="0">
                <a:latin typeface="Raleway" charset="0"/>
                <a:ea typeface="Raleway" charset="0"/>
                <a:cs typeface="Raleway" charset="0"/>
              </a:rPr>
            </a:br>
            <a:r>
              <a:rPr lang="en-US" sz="1400" b="1" dirty="0">
                <a:solidFill>
                  <a:srgbClr val="20973F"/>
                </a:solidFill>
                <a:latin typeface="Raleway" charset="0"/>
                <a:ea typeface="Raleway" charset="0"/>
                <a:cs typeface="Raleway" charset="0"/>
              </a:rPr>
              <a:t>// </a:t>
            </a:r>
            <a:r>
              <a:rPr lang="en-US" sz="1400" b="1" dirty="0">
                <a:latin typeface="Raleway" charset="0"/>
                <a:ea typeface="Raleway" charset="0"/>
                <a:cs typeface="Raleway" charset="0"/>
              </a:rPr>
              <a:t>Supply Chain Management</a:t>
            </a:r>
          </a:p>
        </p:txBody>
      </p:sp>
      <p:pic>
        <p:nvPicPr>
          <p:cNvPr id="4" name="Picture 3" descr="A wooden table&#10;&#10;Description automatically generated">
            <a:extLst>
              <a:ext uri="{FF2B5EF4-FFF2-40B4-BE49-F238E27FC236}">
                <a16:creationId xmlns:a16="http://schemas.microsoft.com/office/drawing/2014/main" id="{C0254AE5-78AE-E744-92FC-E0D07F8AB2C2}"/>
              </a:ext>
            </a:extLst>
          </p:cNvPr>
          <p:cNvPicPr>
            <a:picLocks noChangeAspect="1"/>
          </p:cNvPicPr>
          <p:nvPr/>
        </p:nvPicPr>
        <p:blipFill>
          <a:blip r:embed="rId4"/>
          <a:stretch>
            <a:fillRect/>
          </a:stretch>
        </p:blipFill>
        <p:spPr>
          <a:xfrm>
            <a:off x="4872438" y="1167257"/>
            <a:ext cx="3061116" cy="2040744"/>
          </a:xfrm>
          <a:prstGeom prst="rect">
            <a:avLst/>
          </a:prstGeom>
        </p:spPr>
      </p:pic>
      <p:pic>
        <p:nvPicPr>
          <p:cNvPr id="5" name="Picture 4" descr="A close up of a logo&#10;&#10;Description automatically generated">
            <a:extLst>
              <a:ext uri="{FF2B5EF4-FFF2-40B4-BE49-F238E27FC236}">
                <a16:creationId xmlns:a16="http://schemas.microsoft.com/office/drawing/2014/main" id="{57EB4E37-D548-324E-B650-4B37CA99C619}"/>
              </a:ext>
            </a:extLst>
          </p:cNvPr>
          <p:cNvPicPr>
            <a:picLocks noChangeAspect="1"/>
          </p:cNvPicPr>
          <p:nvPr/>
        </p:nvPicPr>
        <p:blipFill>
          <a:blip r:embed="rId5"/>
          <a:stretch>
            <a:fillRect/>
          </a:stretch>
        </p:blipFill>
        <p:spPr>
          <a:xfrm>
            <a:off x="698399" y="954270"/>
            <a:ext cx="3175353" cy="1008642"/>
          </a:xfrm>
          <a:prstGeom prst="rect">
            <a:avLst/>
          </a:prstGeom>
        </p:spPr>
      </p:pic>
    </p:spTree>
    <p:extLst>
      <p:ext uri="{BB962C8B-B14F-4D97-AF65-F5344CB8AC3E}">
        <p14:creationId xmlns:p14="http://schemas.microsoft.com/office/powerpoint/2010/main" val="162903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front of a large rock&#10;&#10;Description automatically generated">
            <a:extLst>
              <a:ext uri="{FF2B5EF4-FFF2-40B4-BE49-F238E27FC236}">
                <a16:creationId xmlns:a16="http://schemas.microsoft.com/office/drawing/2014/main" id="{19A24919-9A28-054A-B444-62D6F0B420F3}"/>
              </a:ext>
            </a:extLst>
          </p:cNvPr>
          <p:cNvPicPr>
            <a:picLocks noChangeAspect="1"/>
          </p:cNvPicPr>
          <p:nvPr/>
        </p:nvPicPr>
        <p:blipFill>
          <a:blip r:embed="rId2"/>
          <a:stretch>
            <a:fillRect/>
          </a:stretch>
        </p:blipFill>
        <p:spPr>
          <a:xfrm>
            <a:off x="5285439" y="1017113"/>
            <a:ext cx="2524840" cy="2668192"/>
          </a:xfrm>
          <a:prstGeom prst="rect">
            <a:avLst/>
          </a:prstGeom>
        </p:spPr>
      </p:pic>
      <p:sp>
        <p:nvSpPr>
          <p:cNvPr id="7" name="TextBox 6"/>
          <p:cNvSpPr txBox="1"/>
          <p:nvPr/>
        </p:nvSpPr>
        <p:spPr>
          <a:xfrm rot="5400000">
            <a:off x="6903366" y="1819234"/>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CURRENT BUSINESS SEGMENT – CONSUMER GOODS</a:t>
            </a:r>
            <a:endParaRPr lang="en-US" sz="700" cap="all" spc="200" dirty="0">
              <a:latin typeface="Raleway" charset="0"/>
              <a:ea typeface="Raleway" charset="0"/>
              <a:cs typeface="Raleway" charset="0"/>
            </a:endParaRPr>
          </a:p>
        </p:txBody>
      </p:sp>
      <p:sp>
        <p:nvSpPr>
          <p:cNvPr id="22" name="TextBox 21"/>
          <p:cNvSpPr txBox="1"/>
          <p:nvPr/>
        </p:nvSpPr>
        <p:spPr>
          <a:xfrm>
            <a:off x="5512492" y="600803"/>
            <a:ext cx="2660194" cy="307777"/>
          </a:xfrm>
          <a:prstGeom prst="rect">
            <a:avLst/>
          </a:prstGeom>
          <a:noFill/>
        </p:spPr>
        <p:txBody>
          <a:bodyPr wrap="square" rtlCol="0">
            <a:spAutoFit/>
          </a:bodyPr>
          <a:lstStyle/>
          <a:p>
            <a:pPr algn="r"/>
            <a:r>
              <a:rPr lang="en-US" sz="1400" dirty="0" err="1">
                <a:solidFill>
                  <a:schemeClr val="tx1">
                    <a:lumMod val="50000"/>
                    <a:lumOff val="50000"/>
                  </a:schemeClr>
                </a:solidFill>
                <a:latin typeface="Raleway" charset="0"/>
                <a:ea typeface="Raleway" charset="0"/>
                <a:cs typeface="Raleway" charset="0"/>
              </a:rPr>
              <a:t>chieftonsupply.com</a:t>
            </a:r>
            <a:endParaRPr lang="en-US" sz="1400" dirty="0">
              <a:solidFill>
                <a:schemeClr val="tx1">
                  <a:lumMod val="50000"/>
                  <a:lumOff val="50000"/>
                </a:schemeClr>
              </a:solidFill>
              <a:latin typeface="Raleway" charset="0"/>
              <a:ea typeface="Raleway" charset="0"/>
              <a:cs typeface="Raleway" charset="0"/>
            </a:endParaRPr>
          </a:p>
        </p:txBody>
      </p:sp>
      <p:pic>
        <p:nvPicPr>
          <p:cNvPr id="29" name="Picture 28">
            <a:extLst>
              <a:ext uri="{FF2B5EF4-FFF2-40B4-BE49-F238E27FC236}">
                <a16:creationId xmlns:a16="http://schemas.microsoft.com/office/drawing/2014/main" id="{9FC88AFD-F233-9345-B698-86B7E63283A1}"/>
              </a:ext>
            </a:extLst>
          </p:cNvPr>
          <p:cNvPicPr>
            <a:picLocks noChangeAspect="1"/>
          </p:cNvPicPr>
          <p:nvPr/>
        </p:nvPicPr>
        <p:blipFill>
          <a:blip r:embed="rId3"/>
          <a:stretch>
            <a:fillRect/>
          </a:stretch>
        </p:blipFill>
        <p:spPr>
          <a:xfrm>
            <a:off x="599520" y="861249"/>
            <a:ext cx="3065664" cy="855727"/>
          </a:xfrm>
          <a:prstGeom prst="rect">
            <a:avLst/>
          </a:prstGeom>
        </p:spPr>
      </p:pic>
      <p:sp>
        <p:nvSpPr>
          <p:cNvPr id="20" name="TextBox 19">
            <a:extLst>
              <a:ext uri="{FF2B5EF4-FFF2-40B4-BE49-F238E27FC236}">
                <a16:creationId xmlns:a16="http://schemas.microsoft.com/office/drawing/2014/main" id="{455B5829-CEBE-494B-BCEF-21D369D9875D}"/>
              </a:ext>
            </a:extLst>
          </p:cNvPr>
          <p:cNvSpPr txBox="1"/>
          <p:nvPr/>
        </p:nvSpPr>
        <p:spPr>
          <a:xfrm>
            <a:off x="503224" y="4357761"/>
            <a:ext cx="3812060" cy="2092881"/>
          </a:xfrm>
          <a:prstGeom prst="rect">
            <a:avLst/>
          </a:prstGeom>
          <a:noFill/>
        </p:spPr>
        <p:txBody>
          <a:bodyPr wrap="square" rtlCol="0">
            <a:spAutoFit/>
          </a:bodyPr>
          <a:lstStyle/>
          <a:p>
            <a:r>
              <a:rPr lang="en-US" sz="1000" dirty="0" err="1">
                <a:latin typeface="Raleway" panose="020B0503030101060003" pitchFamily="34" charset="77"/>
              </a:rPr>
              <a:t>Chiefton</a:t>
            </a:r>
            <a:r>
              <a:rPr lang="en-US" sz="1000" dirty="0">
                <a:latin typeface="Raleway" panose="020B0503030101060003" pitchFamily="34" charset="77"/>
              </a:rPr>
              <a:t> Supply Co. creates innovative eco-conscious apparel that inspires and supports the global cannabis community. </a:t>
            </a:r>
            <a:br>
              <a:rPr lang="en-US" sz="1000" dirty="0">
                <a:latin typeface="Raleway" panose="020B0503030101060003" pitchFamily="34" charset="77"/>
              </a:rPr>
            </a:br>
            <a:endParaRPr lang="en-US" sz="1000" dirty="0">
              <a:latin typeface="Raleway" panose="020B0503030101060003" pitchFamily="34" charset="77"/>
            </a:endParaRPr>
          </a:p>
          <a:p>
            <a:r>
              <a:rPr lang="en-US" sz="1000" dirty="0">
                <a:latin typeface="Raleway" panose="020B0503030101060003" pitchFamily="34" charset="77"/>
              </a:rPr>
              <a:t>Our mission is to create the highest level of function, relevance, comfort, in the most responsible way possible. Our apparel and accessories utilize textiles like hemp, organic cotton, and recycled polyester which deliver performance, comfort, and accountability. What you wear matters and </a:t>
            </a:r>
            <a:r>
              <a:rPr lang="en-US" sz="1000" dirty="0" err="1">
                <a:latin typeface="Raleway" panose="020B0503030101060003" pitchFamily="34" charset="77"/>
              </a:rPr>
              <a:t>Chiefton</a:t>
            </a:r>
            <a:r>
              <a:rPr lang="en-US" sz="1000" dirty="0">
                <a:latin typeface="Raleway" panose="020B0503030101060003" pitchFamily="34" charset="77"/>
              </a:rPr>
              <a:t> will consistently strive to provide eco-friendly apparel, accessories, and printing techniques.</a:t>
            </a:r>
          </a:p>
          <a:p>
            <a:br>
              <a:rPr lang="en-US" sz="1000" dirty="0">
                <a:latin typeface="Raleway" panose="020B0503030101060003" pitchFamily="34" charset="77"/>
              </a:rPr>
            </a:br>
            <a:endParaRPr lang="en-US" sz="1000" dirty="0">
              <a:solidFill>
                <a:schemeClr val="tx1">
                  <a:lumMod val="50000"/>
                  <a:lumOff val="50000"/>
                </a:schemeClr>
              </a:solidFill>
              <a:latin typeface="Raleway" panose="020B0503030101060003" pitchFamily="34" charset="77"/>
              <a:ea typeface="Raleway" charset="0"/>
              <a:cs typeface="Raleway" charset="0"/>
            </a:endParaRPr>
          </a:p>
        </p:txBody>
      </p:sp>
      <p:sp>
        <p:nvSpPr>
          <p:cNvPr id="2" name="Slide Number Placeholder 1">
            <a:extLst>
              <a:ext uri="{FF2B5EF4-FFF2-40B4-BE49-F238E27FC236}">
                <a16:creationId xmlns:a16="http://schemas.microsoft.com/office/drawing/2014/main" id="{1CE23D51-F4EF-7740-8922-B8326DD88862}"/>
              </a:ext>
            </a:extLst>
          </p:cNvPr>
          <p:cNvSpPr>
            <a:spLocks noGrp="1"/>
          </p:cNvSpPr>
          <p:nvPr>
            <p:ph type="sldNum" sz="quarter" idx="12"/>
          </p:nvPr>
        </p:nvSpPr>
        <p:spPr>
          <a:xfrm>
            <a:off x="6754245" y="6181387"/>
            <a:ext cx="2057400" cy="365125"/>
          </a:xfrm>
        </p:spPr>
        <p:txBody>
          <a:bodyPr/>
          <a:lstStyle/>
          <a:p>
            <a:fld id="{FC625D75-1F7C-8647-8818-49157A39DA64}" type="slidenum">
              <a:rPr lang="en-US" smtClean="0"/>
              <a:t>10</a:t>
            </a:fld>
            <a:endParaRPr lang="en-US" dirty="0"/>
          </a:p>
        </p:txBody>
      </p:sp>
      <p:sp>
        <p:nvSpPr>
          <p:cNvPr id="4" name="Rectangle 3">
            <a:extLst>
              <a:ext uri="{FF2B5EF4-FFF2-40B4-BE49-F238E27FC236}">
                <a16:creationId xmlns:a16="http://schemas.microsoft.com/office/drawing/2014/main" id="{5D36AF96-EC5A-7542-8A12-EEEE6F7E86BA}"/>
              </a:ext>
            </a:extLst>
          </p:cNvPr>
          <p:cNvSpPr/>
          <p:nvPr/>
        </p:nvSpPr>
        <p:spPr>
          <a:xfrm>
            <a:off x="637082" y="1946651"/>
            <a:ext cx="4572000" cy="2316660"/>
          </a:xfrm>
          <a:prstGeom prst="rect">
            <a:avLst/>
          </a:prstGeom>
        </p:spPr>
        <p:txBody>
          <a:bodyPr>
            <a:spAutoFit/>
          </a:bodyPr>
          <a:lstStyle/>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Mainstream and e-commerce distribution</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Custom designs</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Hemp and sustainable textiles </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Penetration in multiple states</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Cannabis culture for the masses</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Design Services</a:t>
            </a:r>
          </a:p>
          <a:p>
            <a:pPr>
              <a:lnSpc>
                <a:spcPct val="150000"/>
              </a:lnSpc>
            </a:pPr>
            <a:endParaRPr lang="en-US" sz="1400" b="1" dirty="0">
              <a:latin typeface="Raleway" charset="0"/>
              <a:ea typeface="Raleway" charset="0"/>
              <a:cs typeface="Raleway" charset="0"/>
            </a:endParaRPr>
          </a:p>
        </p:txBody>
      </p:sp>
      <p:sp>
        <p:nvSpPr>
          <p:cNvPr id="25" name="Rectangle 24">
            <a:extLst>
              <a:ext uri="{FF2B5EF4-FFF2-40B4-BE49-F238E27FC236}">
                <a16:creationId xmlns:a16="http://schemas.microsoft.com/office/drawing/2014/main" id="{DCD29FDA-2CEE-0E44-BDED-5B5B4B1DCBE0}"/>
              </a:ext>
            </a:extLst>
          </p:cNvPr>
          <p:cNvSpPr/>
          <p:nvPr/>
        </p:nvSpPr>
        <p:spPr>
          <a:xfrm>
            <a:off x="-15214" y="525980"/>
            <a:ext cx="347569" cy="1526267"/>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B32131F-0710-7D47-AB3F-AA50451F45BF}"/>
              </a:ext>
            </a:extLst>
          </p:cNvPr>
          <p:cNvPicPr>
            <a:picLocks noChangeAspect="1"/>
          </p:cNvPicPr>
          <p:nvPr/>
        </p:nvPicPr>
        <p:blipFill>
          <a:blip r:embed="rId4"/>
          <a:stretch>
            <a:fillRect/>
          </a:stretch>
        </p:blipFill>
        <p:spPr>
          <a:xfrm>
            <a:off x="5271584" y="3568643"/>
            <a:ext cx="2537254" cy="3200400"/>
          </a:xfrm>
          <a:prstGeom prst="rect">
            <a:avLst/>
          </a:prstGeom>
        </p:spPr>
      </p:pic>
      <p:sp>
        <p:nvSpPr>
          <p:cNvPr id="16" name="Rectangle 15">
            <a:extLst>
              <a:ext uri="{FF2B5EF4-FFF2-40B4-BE49-F238E27FC236}">
                <a16:creationId xmlns:a16="http://schemas.microsoft.com/office/drawing/2014/main" id="{5201CBBE-B9FD-3843-A79B-25FC424ACF06}"/>
              </a:ext>
            </a:extLst>
          </p:cNvPr>
          <p:cNvSpPr/>
          <p:nvPr/>
        </p:nvSpPr>
        <p:spPr>
          <a:xfrm>
            <a:off x="4950731" y="3526970"/>
            <a:ext cx="3025412" cy="9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bject&#10;&#10;Description automatically generated">
            <a:extLst>
              <a:ext uri="{FF2B5EF4-FFF2-40B4-BE49-F238E27FC236}">
                <a16:creationId xmlns:a16="http://schemas.microsoft.com/office/drawing/2014/main" id="{F80D3677-D09E-5F42-A6E1-DE57B7702A96}"/>
              </a:ext>
            </a:extLst>
          </p:cNvPr>
          <p:cNvPicPr>
            <a:picLocks noChangeAspect="1"/>
          </p:cNvPicPr>
          <p:nvPr/>
        </p:nvPicPr>
        <p:blipFill>
          <a:blip r:embed="rId5"/>
          <a:stretch>
            <a:fillRect/>
          </a:stretch>
        </p:blipFill>
        <p:spPr>
          <a:xfrm>
            <a:off x="599520" y="798222"/>
            <a:ext cx="3354413" cy="981779"/>
          </a:xfrm>
          <a:prstGeom prst="rect">
            <a:avLst/>
          </a:prstGeom>
        </p:spPr>
      </p:pic>
    </p:spTree>
    <p:extLst>
      <p:ext uri="{BB962C8B-B14F-4D97-AF65-F5344CB8AC3E}">
        <p14:creationId xmlns:p14="http://schemas.microsoft.com/office/powerpoint/2010/main" val="71693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5400000">
            <a:off x="6903366" y="1819234"/>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CURRENT BUSINESS SEGMENT - INVESTMENTS</a:t>
            </a:r>
            <a:endParaRPr lang="en-US" sz="700" cap="all" spc="200" dirty="0">
              <a:latin typeface="Raleway" charset="0"/>
              <a:ea typeface="Raleway" charset="0"/>
              <a:cs typeface="Raleway" charset="0"/>
            </a:endParaRPr>
          </a:p>
        </p:txBody>
      </p:sp>
      <p:sp>
        <p:nvSpPr>
          <p:cNvPr id="22" name="TextBox 21"/>
          <p:cNvSpPr txBox="1"/>
          <p:nvPr/>
        </p:nvSpPr>
        <p:spPr>
          <a:xfrm>
            <a:off x="5512492" y="600803"/>
            <a:ext cx="2660194" cy="307777"/>
          </a:xfrm>
          <a:prstGeom prst="rect">
            <a:avLst/>
          </a:prstGeom>
          <a:noFill/>
        </p:spPr>
        <p:txBody>
          <a:bodyPr wrap="square" rtlCol="0">
            <a:spAutoFit/>
          </a:bodyPr>
          <a:lstStyle/>
          <a:p>
            <a:pPr algn="r"/>
            <a:r>
              <a:rPr lang="en-US" sz="1400" b="1" dirty="0">
                <a:solidFill>
                  <a:schemeClr val="tx1">
                    <a:lumMod val="50000"/>
                    <a:lumOff val="50000"/>
                  </a:schemeClr>
                </a:solidFill>
                <a:latin typeface="Raleway" charset="0"/>
                <a:ea typeface="Raleway" charset="0"/>
                <a:cs typeface="Raleway" charset="0"/>
              </a:rPr>
              <a:t>GC CAPITAL</a:t>
            </a:r>
          </a:p>
        </p:txBody>
      </p:sp>
      <p:sp>
        <p:nvSpPr>
          <p:cNvPr id="15" name="TextBox 14"/>
          <p:cNvSpPr txBox="1"/>
          <p:nvPr/>
        </p:nvSpPr>
        <p:spPr>
          <a:xfrm>
            <a:off x="830902" y="1804011"/>
            <a:ext cx="3894454" cy="2316660"/>
          </a:xfrm>
          <a:prstGeom prst="rect">
            <a:avLst/>
          </a:prstGeom>
          <a:noFill/>
        </p:spPr>
        <p:txBody>
          <a:bodyPr wrap="square" rtlCol="0">
            <a:spAutoFit/>
          </a:bodyPr>
          <a:lstStyle/>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Debt and equity investments </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Inventory and equipment financing </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Acquisitions</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Start-up capital</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Real estate loans</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Business loans</a:t>
            </a:r>
          </a:p>
          <a:p>
            <a:pPr>
              <a:lnSpc>
                <a:spcPct val="150000"/>
              </a:lnSpc>
            </a:pPr>
            <a:endParaRPr lang="en-US" sz="1400" b="1" dirty="0">
              <a:latin typeface="Raleway" charset="0"/>
              <a:ea typeface="Raleway" charset="0"/>
              <a:cs typeface="Raleway" charset="0"/>
            </a:endParaRPr>
          </a:p>
        </p:txBody>
      </p:sp>
      <p:sp>
        <p:nvSpPr>
          <p:cNvPr id="20" name="TextBox 19">
            <a:extLst>
              <a:ext uri="{FF2B5EF4-FFF2-40B4-BE49-F238E27FC236}">
                <a16:creationId xmlns:a16="http://schemas.microsoft.com/office/drawing/2014/main" id="{455B5829-CEBE-494B-BCEF-21D369D9875D}"/>
              </a:ext>
            </a:extLst>
          </p:cNvPr>
          <p:cNvSpPr txBox="1"/>
          <p:nvPr/>
        </p:nvSpPr>
        <p:spPr>
          <a:xfrm>
            <a:off x="816862" y="3863216"/>
            <a:ext cx="3812060" cy="2492990"/>
          </a:xfrm>
          <a:prstGeom prst="rect">
            <a:avLst/>
          </a:prstGeom>
          <a:noFill/>
        </p:spPr>
        <p:txBody>
          <a:bodyPr wrap="square" rtlCol="0">
            <a:spAutoFit/>
          </a:bodyPr>
          <a:lstStyle/>
          <a:p>
            <a:r>
              <a:rPr lang="en-US" sz="1300" dirty="0">
                <a:latin typeface="Raleway" panose="020B0503030101060003" pitchFamily="34" charset="77"/>
              </a:rPr>
              <a:t>One of the most critical factors for the cannabis industry is access to capital. Being well capitalized with strong, value added input from the right partner can mean the difference between a great idea and true success in one of the fastest growing industries in history. </a:t>
            </a:r>
          </a:p>
          <a:p>
            <a:endParaRPr lang="en-US" sz="1300" dirty="0">
              <a:latin typeface="Raleway" panose="020B0503030101060003" pitchFamily="34" charset="77"/>
            </a:endParaRPr>
          </a:p>
          <a:p>
            <a:r>
              <a:rPr lang="en-US" sz="1300" dirty="0">
                <a:latin typeface="Raleway" panose="020B0503030101060003" pitchFamily="34" charset="77"/>
              </a:rPr>
              <a:t>GC Capital is designed to provide “smart” capital to entrepreneurs and established companies throughout the cannabis industry. </a:t>
            </a:r>
          </a:p>
          <a:p>
            <a:br>
              <a:rPr lang="en-US" sz="1300" dirty="0">
                <a:latin typeface="Raleway" panose="020B0503030101060003" pitchFamily="34" charset="77"/>
              </a:rPr>
            </a:br>
            <a:endParaRPr lang="en-US" sz="1300" dirty="0">
              <a:solidFill>
                <a:schemeClr val="tx1">
                  <a:lumMod val="50000"/>
                  <a:lumOff val="50000"/>
                </a:schemeClr>
              </a:solidFill>
              <a:latin typeface="Raleway" panose="020B0503030101060003" pitchFamily="34" charset="77"/>
              <a:ea typeface="Raleway" charset="0"/>
              <a:cs typeface="Raleway" charset="0"/>
            </a:endParaRPr>
          </a:p>
        </p:txBody>
      </p:sp>
      <p:sp>
        <p:nvSpPr>
          <p:cNvPr id="2" name="Slide Number Placeholder 1">
            <a:extLst>
              <a:ext uri="{FF2B5EF4-FFF2-40B4-BE49-F238E27FC236}">
                <a16:creationId xmlns:a16="http://schemas.microsoft.com/office/drawing/2014/main" id="{1CE23D51-F4EF-7740-8922-B8326DD88862}"/>
              </a:ext>
            </a:extLst>
          </p:cNvPr>
          <p:cNvSpPr>
            <a:spLocks noGrp="1"/>
          </p:cNvSpPr>
          <p:nvPr>
            <p:ph type="sldNum" sz="quarter" idx="12"/>
          </p:nvPr>
        </p:nvSpPr>
        <p:spPr>
          <a:xfrm>
            <a:off x="7083339" y="6144522"/>
            <a:ext cx="2057400" cy="365125"/>
          </a:xfrm>
        </p:spPr>
        <p:txBody>
          <a:bodyPr/>
          <a:lstStyle/>
          <a:p>
            <a:fld id="{FC625D75-1F7C-8647-8818-49157A39DA64}" type="slidenum">
              <a:rPr lang="en-US" smtClean="0"/>
              <a:t>11</a:t>
            </a:fld>
            <a:endParaRPr lang="en-US" dirty="0"/>
          </a:p>
        </p:txBody>
      </p:sp>
      <p:pic>
        <p:nvPicPr>
          <p:cNvPr id="19" name="Picture 18">
            <a:extLst>
              <a:ext uri="{FF2B5EF4-FFF2-40B4-BE49-F238E27FC236}">
                <a16:creationId xmlns:a16="http://schemas.microsoft.com/office/drawing/2014/main" id="{4701E284-F85D-9D44-95AB-2F10C134B006}"/>
              </a:ext>
            </a:extLst>
          </p:cNvPr>
          <p:cNvPicPr>
            <a:picLocks noChangeAspect="1"/>
          </p:cNvPicPr>
          <p:nvPr/>
        </p:nvPicPr>
        <p:blipFill>
          <a:blip r:embed="rId2"/>
          <a:stretch>
            <a:fillRect/>
          </a:stretch>
        </p:blipFill>
        <p:spPr>
          <a:xfrm>
            <a:off x="771259" y="886869"/>
            <a:ext cx="2948783" cy="830643"/>
          </a:xfrm>
          <a:prstGeom prst="rect">
            <a:avLst/>
          </a:prstGeom>
        </p:spPr>
      </p:pic>
      <p:sp>
        <p:nvSpPr>
          <p:cNvPr id="18" name="Rectangle 17">
            <a:extLst>
              <a:ext uri="{FF2B5EF4-FFF2-40B4-BE49-F238E27FC236}">
                <a16:creationId xmlns:a16="http://schemas.microsoft.com/office/drawing/2014/main" id="{D072326A-6E0A-154D-8F4D-587E909F856B}"/>
              </a:ext>
            </a:extLst>
          </p:cNvPr>
          <p:cNvSpPr/>
          <p:nvPr/>
        </p:nvSpPr>
        <p:spPr>
          <a:xfrm>
            <a:off x="-15214" y="525980"/>
            <a:ext cx="347569" cy="1526267"/>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6EB923-DE76-F44E-B314-DB2410C1FD53}"/>
              </a:ext>
            </a:extLst>
          </p:cNvPr>
          <p:cNvSpPr/>
          <p:nvPr/>
        </p:nvSpPr>
        <p:spPr>
          <a:xfrm>
            <a:off x="4977156" y="2439468"/>
            <a:ext cx="3195530" cy="2263428"/>
          </a:xfrm>
          <a:prstGeom prst="rect">
            <a:avLst/>
          </a:prstGeom>
          <a:solidFill>
            <a:srgbClr val="A3A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6BF3B1-0BBF-B94F-99EA-9766BD8CF523}"/>
              </a:ext>
            </a:extLst>
          </p:cNvPr>
          <p:cNvPicPr>
            <a:picLocks noChangeAspect="1"/>
          </p:cNvPicPr>
          <p:nvPr/>
        </p:nvPicPr>
        <p:blipFill>
          <a:blip r:embed="rId3"/>
          <a:stretch>
            <a:fillRect/>
          </a:stretch>
        </p:blipFill>
        <p:spPr>
          <a:xfrm>
            <a:off x="5369831" y="1489316"/>
            <a:ext cx="2410179" cy="3208405"/>
          </a:xfrm>
          <a:prstGeom prst="rect">
            <a:avLst/>
          </a:prstGeom>
        </p:spPr>
      </p:pic>
    </p:spTree>
    <p:extLst>
      <p:ext uri="{BB962C8B-B14F-4D97-AF65-F5344CB8AC3E}">
        <p14:creationId xmlns:p14="http://schemas.microsoft.com/office/powerpoint/2010/main" val="1451157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3EDFC1D-7298-E84F-9380-1F37F41D0946}"/>
              </a:ext>
            </a:extLst>
          </p:cNvPr>
          <p:cNvPicPr>
            <a:picLocks noChangeAspect="1"/>
          </p:cNvPicPr>
          <p:nvPr/>
        </p:nvPicPr>
        <p:blipFill>
          <a:blip r:embed="rId2"/>
          <a:stretch>
            <a:fillRect/>
          </a:stretch>
        </p:blipFill>
        <p:spPr>
          <a:xfrm>
            <a:off x="4012299" y="2460504"/>
            <a:ext cx="4579893" cy="4215357"/>
          </a:xfrm>
          <a:prstGeom prst="rect">
            <a:avLst/>
          </a:prstGeom>
        </p:spPr>
      </p:pic>
      <p:sp>
        <p:nvSpPr>
          <p:cNvPr id="8" name="TextBox 7"/>
          <p:cNvSpPr txBox="1"/>
          <p:nvPr/>
        </p:nvSpPr>
        <p:spPr>
          <a:xfrm>
            <a:off x="311134" y="1298616"/>
            <a:ext cx="8400380" cy="446276"/>
          </a:xfrm>
          <a:prstGeom prst="rect">
            <a:avLst/>
          </a:prstGeom>
          <a:noFill/>
        </p:spPr>
        <p:txBody>
          <a:bodyPr wrap="square" rtlCol="0">
            <a:spAutoFit/>
          </a:bodyPr>
          <a:lstStyle/>
          <a:p>
            <a:endParaRPr lang="en-US" sz="1400" dirty="0">
              <a:latin typeface="Raleway" panose="020B0503030101060003" pitchFamily="34" charset="77"/>
              <a:ea typeface="Raleway" charset="0"/>
              <a:cs typeface="Raleway" charset="0"/>
            </a:endParaRPr>
          </a:p>
          <a:p>
            <a:pPr marL="171450" indent="-171450">
              <a:buFont typeface="Arial" panose="020B0604020202020204" pitchFamily="34" charset="0"/>
              <a:buChar char="•"/>
            </a:pPr>
            <a:endParaRPr lang="en-US" sz="900" dirty="0">
              <a:latin typeface="Raleway" charset="0"/>
              <a:ea typeface="Raleway" charset="0"/>
              <a:cs typeface="Raleway" charset="0"/>
            </a:endParaRPr>
          </a:p>
        </p:txBody>
      </p:sp>
      <p:sp>
        <p:nvSpPr>
          <p:cNvPr id="3" name="Slide Number Placeholder 2">
            <a:extLst>
              <a:ext uri="{FF2B5EF4-FFF2-40B4-BE49-F238E27FC236}">
                <a16:creationId xmlns:a16="http://schemas.microsoft.com/office/drawing/2014/main" id="{A9D2C5BF-03F1-DA47-A331-23C3414C647E}"/>
              </a:ext>
            </a:extLst>
          </p:cNvPr>
          <p:cNvSpPr>
            <a:spLocks noGrp="1"/>
          </p:cNvSpPr>
          <p:nvPr>
            <p:ph type="sldNum" sz="quarter" idx="12"/>
          </p:nvPr>
        </p:nvSpPr>
        <p:spPr>
          <a:xfrm>
            <a:off x="7086600" y="6144756"/>
            <a:ext cx="2057400" cy="365125"/>
          </a:xfrm>
        </p:spPr>
        <p:txBody>
          <a:bodyPr/>
          <a:lstStyle/>
          <a:p>
            <a:fld id="{FC625D75-1F7C-8647-8818-49157A39DA64}" type="slidenum">
              <a:rPr lang="en-US" smtClean="0"/>
              <a:t>12</a:t>
            </a:fld>
            <a:endParaRPr lang="en-US" dirty="0"/>
          </a:p>
        </p:txBody>
      </p:sp>
      <p:sp>
        <p:nvSpPr>
          <p:cNvPr id="11" name="TextBox 10">
            <a:extLst>
              <a:ext uri="{FF2B5EF4-FFF2-40B4-BE49-F238E27FC236}">
                <a16:creationId xmlns:a16="http://schemas.microsoft.com/office/drawing/2014/main" id="{BB152943-8CB5-1844-BE07-4240C75B2707}"/>
              </a:ext>
            </a:extLst>
          </p:cNvPr>
          <p:cNvSpPr txBox="1"/>
          <p:nvPr/>
        </p:nvSpPr>
        <p:spPr>
          <a:xfrm rot="5400000">
            <a:off x="6903366" y="1819234"/>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CURRENT BUSINESS SEGMENT – CONSUMER GOODS </a:t>
            </a:r>
            <a:endParaRPr lang="en-US" sz="700" cap="all" spc="200" dirty="0">
              <a:latin typeface="Raleway" charset="0"/>
              <a:ea typeface="Raleway" charset="0"/>
              <a:cs typeface="Raleway" charset="0"/>
            </a:endParaRPr>
          </a:p>
        </p:txBody>
      </p:sp>
      <p:sp>
        <p:nvSpPr>
          <p:cNvPr id="12" name="TextBox 11">
            <a:extLst>
              <a:ext uri="{FF2B5EF4-FFF2-40B4-BE49-F238E27FC236}">
                <a16:creationId xmlns:a16="http://schemas.microsoft.com/office/drawing/2014/main" id="{75D97217-7F4B-4F47-993B-5083B441CB47}"/>
              </a:ext>
            </a:extLst>
          </p:cNvPr>
          <p:cNvSpPr txBox="1"/>
          <p:nvPr/>
        </p:nvSpPr>
        <p:spPr>
          <a:xfrm>
            <a:off x="5512492" y="600803"/>
            <a:ext cx="2660194" cy="307777"/>
          </a:xfrm>
          <a:prstGeom prst="rect">
            <a:avLst/>
          </a:prstGeom>
          <a:noFill/>
        </p:spPr>
        <p:txBody>
          <a:bodyPr wrap="square" rtlCol="0">
            <a:spAutoFit/>
          </a:bodyPr>
          <a:lstStyle/>
          <a:p>
            <a:pPr algn="r"/>
            <a:r>
              <a:rPr lang="en-US" sz="1400" b="1" dirty="0">
                <a:solidFill>
                  <a:schemeClr val="tx1">
                    <a:lumMod val="50000"/>
                    <a:lumOff val="50000"/>
                  </a:schemeClr>
                </a:solidFill>
                <a:latin typeface="Raleway" charset="0"/>
                <a:ea typeface="Raleway" charset="0"/>
                <a:cs typeface="Raleway" charset="0"/>
              </a:rPr>
              <a:t>RETAIL CBD</a:t>
            </a:r>
          </a:p>
        </p:txBody>
      </p:sp>
      <p:sp>
        <p:nvSpPr>
          <p:cNvPr id="13" name="Rectangle 12">
            <a:extLst>
              <a:ext uri="{FF2B5EF4-FFF2-40B4-BE49-F238E27FC236}">
                <a16:creationId xmlns:a16="http://schemas.microsoft.com/office/drawing/2014/main" id="{A1240479-0F96-D84D-B51C-0C3C15EB542C}"/>
              </a:ext>
            </a:extLst>
          </p:cNvPr>
          <p:cNvSpPr/>
          <p:nvPr/>
        </p:nvSpPr>
        <p:spPr>
          <a:xfrm>
            <a:off x="-15214" y="525980"/>
            <a:ext cx="347569" cy="1526267"/>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8ECD3E-3CB3-7045-B247-7360A3D91CF8}"/>
              </a:ext>
            </a:extLst>
          </p:cNvPr>
          <p:cNvSpPr txBox="1"/>
          <p:nvPr/>
        </p:nvSpPr>
        <p:spPr>
          <a:xfrm>
            <a:off x="551807" y="1806037"/>
            <a:ext cx="5050421" cy="1444883"/>
          </a:xfrm>
          <a:prstGeom prst="rect">
            <a:avLst/>
          </a:prstGeom>
          <a:noFill/>
        </p:spPr>
        <p:txBody>
          <a:bodyPr wrap="square" rtlCol="0">
            <a:spAutoFit/>
          </a:bodyPr>
          <a:lstStyle/>
          <a:p>
            <a:pPr>
              <a:lnSpc>
                <a:spcPct val="150000"/>
              </a:lnSpc>
            </a:pPr>
            <a:r>
              <a:rPr lang="en-US" sz="1200" b="1" dirty="0">
                <a:solidFill>
                  <a:srgbClr val="20973F"/>
                </a:solidFill>
                <a:latin typeface="Raleway" charset="0"/>
                <a:ea typeface="Raleway" charset="0"/>
                <a:cs typeface="Raleway" charset="0"/>
              </a:rPr>
              <a:t>//</a:t>
            </a:r>
            <a:r>
              <a:rPr lang="en-US" sz="1200" b="1" dirty="0">
                <a:latin typeface="Raleway" charset="0"/>
                <a:ea typeface="Raleway" charset="0"/>
                <a:cs typeface="Raleway" charset="0"/>
              </a:rPr>
              <a:t> Brick and mortar retail store</a:t>
            </a:r>
          </a:p>
          <a:p>
            <a:pPr>
              <a:lnSpc>
                <a:spcPct val="150000"/>
              </a:lnSpc>
            </a:pPr>
            <a:r>
              <a:rPr lang="en-US" sz="1200" b="1" dirty="0">
                <a:solidFill>
                  <a:srgbClr val="20973F"/>
                </a:solidFill>
                <a:latin typeface="Raleway" charset="0"/>
                <a:ea typeface="Raleway" charset="0"/>
                <a:cs typeface="Raleway" charset="0"/>
              </a:rPr>
              <a:t>//</a:t>
            </a:r>
            <a:r>
              <a:rPr lang="en-US" sz="1200" b="1" dirty="0">
                <a:latin typeface="Raleway" charset="0"/>
                <a:ea typeface="Raleway" charset="0"/>
                <a:cs typeface="Raleway" charset="0"/>
              </a:rPr>
              <a:t> Expansive product offering of CBD products</a:t>
            </a:r>
          </a:p>
          <a:p>
            <a:pPr>
              <a:lnSpc>
                <a:spcPct val="150000"/>
              </a:lnSpc>
            </a:pPr>
            <a:r>
              <a:rPr lang="en-US" sz="1200" b="1" dirty="0">
                <a:solidFill>
                  <a:srgbClr val="20973F"/>
                </a:solidFill>
                <a:latin typeface="Raleway" charset="0"/>
                <a:ea typeface="Raleway" charset="0"/>
                <a:cs typeface="Raleway" charset="0"/>
              </a:rPr>
              <a:t>//</a:t>
            </a:r>
            <a:r>
              <a:rPr lang="en-US" sz="1200" b="1" dirty="0">
                <a:latin typeface="Raleway" charset="0"/>
                <a:ea typeface="Raleway" charset="0"/>
                <a:cs typeface="Raleway" charset="0"/>
              </a:rPr>
              <a:t> Natural extensions are store-within-store and POP solutions</a:t>
            </a:r>
          </a:p>
          <a:p>
            <a:pPr>
              <a:lnSpc>
                <a:spcPct val="150000"/>
              </a:lnSpc>
            </a:pPr>
            <a:r>
              <a:rPr lang="en-US" sz="1200" b="1" dirty="0">
                <a:solidFill>
                  <a:srgbClr val="20973F"/>
                </a:solidFill>
                <a:latin typeface="Raleway" charset="0"/>
                <a:ea typeface="Raleway" charset="0"/>
                <a:cs typeface="Raleway" charset="0"/>
              </a:rPr>
              <a:t>//</a:t>
            </a:r>
            <a:r>
              <a:rPr lang="en-US" sz="1200" b="1" dirty="0">
                <a:latin typeface="Raleway" charset="0"/>
                <a:ea typeface="Raleway" charset="0"/>
                <a:cs typeface="Raleway" charset="0"/>
              </a:rPr>
              <a:t> E-Commerce site</a:t>
            </a:r>
            <a:br>
              <a:rPr lang="en-US" sz="1200" b="1" dirty="0">
                <a:latin typeface="Raleway" charset="0"/>
                <a:ea typeface="Raleway" charset="0"/>
                <a:cs typeface="Raleway" charset="0"/>
              </a:rPr>
            </a:br>
            <a:r>
              <a:rPr lang="en-US" sz="1200" b="1" dirty="0">
                <a:solidFill>
                  <a:srgbClr val="20973F"/>
                </a:solidFill>
                <a:latin typeface="Raleway" charset="0"/>
                <a:ea typeface="Raleway" charset="0"/>
                <a:cs typeface="Raleway" charset="0"/>
              </a:rPr>
              <a:t>//</a:t>
            </a:r>
            <a:r>
              <a:rPr lang="en-US" sz="1200" b="1" dirty="0">
                <a:latin typeface="Raleway" charset="0"/>
                <a:ea typeface="Raleway" charset="0"/>
                <a:cs typeface="Raleway" charset="0"/>
              </a:rPr>
              <a:t> Opening Spring 2019</a:t>
            </a:r>
          </a:p>
        </p:txBody>
      </p:sp>
      <p:pic>
        <p:nvPicPr>
          <p:cNvPr id="22" name="Picture 21">
            <a:extLst>
              <a:ext uri="{FF2B5EF4-FFF2-40B4-BE49-F238E27FC236}">
                <a16:creationId xmlns:a16="http://schemas.microsoft.com/office/drawing/2014/main" id="{40D1B46E-5327-214A-862D-5B1B102722C1}"/>
              </a:ext>
            </a:extLst>
          </p:cNvPr>
          <p:cNvPicPr>
            <a:picLocks noChangeAspect="1"/>
          </p:cNvPicPr>
          <p:nvPr/>
        </p:nvPicPr>
        <p:blipFill>
          <a:blip r:embed="rId3"/>
          <a:stretch>
            <a:fillRect/>
          </a:stretch>
        </p:blipFill>
        <p:spPr>
          <a:xfrm>
            <a:off x="854013" y="543139"/>
            <a:ext cx="2692595" cy="1190954"/>
          </a:xfrm>
          <a:prstGeom prst="rect">
            <a:avLst/>
          </a:prstGeom>
        </p:spPr>
      </p:pic>
      <p:pic>
        <p:nvPicPr>
          <p:cNvPr id="6" name="Picture 5" descr="A picture containing road, outdoor, sport, athletic game&#10;&#10;Description automatically generated">
            <a:extLst>
              <a:ext uri="{FF2B5EF4-FFF2-40B4-BE49-F238E27FC236}">
                <a16:creationId xmlns:a16="http://schemas.microsoft.com/office/drawing/2014/main" id="{31066D2B-3590-704F-8FA2-62E76D29AA34}"/>
              </a:ext>
            </a:extLst>
          </p:cNvPr>
          <p:cNvPicPr>
            <a:picLocks noChangeAspect="1"/>
          </p:cNvPicPr>
          <p:nvPr/>
        </p:nvPicPr>
        <p:blipFill>
          <a:blip r:embed="rId4"/>
          <a:stretch>
            <a:fillRect/>
          </a:stretch>
        </p:blipFill>
        <p:spPr>
          <a:xfrm>
            <a:off x="1840013" y="3607081"/>
            <a:ext cx="2091006" cy="2365187"/>
          </a:xfrm>
          <a:prstGeom prst="rect">
            <a:avLst/>
          </a:prstGeom>
        </p:spPr>
      </p:pic>
    </p:spTree>
    <p:extLst>
      <p:ext uri="{BB962C8B-B14F-4D97-AF65-F5344CB8AC3E}">
        <p14:creationId xmlns:p14="http://schemas.microsoft.com/office/powerpoint/2010/main" val="1328153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04498" y="2537717"/>
            <a:ext cx="3935003" cy="646331"/>
          </a:xfrm>
          <a:prstGeom prst="rect">
            <a:avLst/>
          </a:prstGeom>
          <a:noFill/>
        </p:spPr>
        <p:txBody>
          <a:bodyPr wrap="square" rtlCol="0">
            <a:spAutoFit/>
          </a:bodyPr>
          <a:lstStyle/>
          <a:p>
            <a:r>
              <a:rPr lang="en-US" sz="3600" b="1" dirty="0">
                <a:solidFill>
                  <a:schemeClr val="bg1"/>
                </a:solidFill>
                <a:latin typeface="Raleway Black" charset="0"/>
                <a:ea typeface="Raleway Black" charset="0"/>
                <a:cs typeface="Raleway Black" charset="0"/>
              </a:rPr>
              <a:t>FINANCIALS</a:t>
            </a:r>
          </a:p>
        </p:txBody>
      </p:sp>
      <p:sp>
        <p:nvSpPr>
          <p:cNvPr id="2" name="Slide Number Placeholder 1">
            <a:extLst>
              <a:ext uri="{FF2B5EF4-FFF2-40B4-BE49-F238E27FC236}">
                <a16:creationId xmlns:a16="http://schemas.microsoft.com/office/drawing/2014/main" id="{B9FAAC7A-CA49-A14D-AF28-398551612F8F}"/>
              </a:ext>
            </a:extLst>
          </p:cNvPr>
          <p:cNvSpPr>
            <a:spLocks noGrp="1"/>
          </p:cNvSpPr>
          <p:nvPr>
            <p:ph type="sldNum" sz="quarter" idx="12"/>
          </p:nvPr>
        </p:nvSpPr>
        <p:spPr>
          <a:xfrm>
            <a:off x="7086600" y="6140277"/>
            <a:ext cx="2057400" cy="365125"/>
          </a:xfrm>
        </p:spPr>
        <p:txBody>
          <a:bodyPr/>
          <a:lstStyle/>
          <a:p>
            <a:fld id="{FC625D75-1F7C-8647-8818-49157A39DA64}" type="slidenum">
              <a:rPr lang="en-US" smtClean="0">
                <a:solidFill>
                  <a:schemeClr val="bg1"/>
                </a:solidFill>
              </a:rPr>
              <a:t>13</a:t>
            </a:fld>
            <a:endParaRPr lang="en-US" dirty="0">
              <a:solidFill>
                <a:schemeClr val="bg1"/>
              </a:solidFill>
            </a:endParaRPr>
          </a:p>
        </p:txBody>
      </p:sp>
      <p:pic>
        <p:nvPicPr>
          <p:cNvPr id="4" name="Picture 3">
            <a:extLst>
              <a:ext uri="{FF2B5EF4-FFF2-40B4-BE49-F238E27FC236}">
                <a16:creationId xmlns:a16="http://schemas.microsoft.com/office/drawing/2014/main" id="{E2BE441C-FCE7-F643-B55A-43A2D5162803}"/>
              </a:ext>
            </a:extLst>
          </p:cNvPr>
          <p:cNvPicPr>
            <a:picLocks noChangeAspect="1"/>
          </p:cNvPicPr>
          <p:nvPr/>
        </p:nvPicPr>
        <p:blipFill>
          <a:blip r:embed="rId2"/>
          <a:stretch>
            <a:fillRect/>
          </a:stretch>
        </p:blipFill>
        <p:spPr>
          <a:xfrm>
            <a:off x="4465" y="0"/>
            <a:ext cx="9135070" cy="6857999"/>
          </a:xfrm>
          <a:prstGeom prst="rect">
            <a:avLst/>
          </a:prstGeom>
        </p:spPr>
      </p:pic>
    </p:spTree>
    <p:extLst>
      <p:ext uri="{BB962C8B-B14F-4D97-AF65-F5344CB8AC3E}">
        <p14:creationId xmlns:p14="http://schemas.microsoft.com/office/powerpoint/2010/main" val="987624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57F8123E-B34F-A44C-82AD-6C749B7E65ED}"/>
              </a:ext>
            </a:extLst>
          </p:cNvPr>
          <p:cNvPicPr>
            <a:picLocks noChangeAspect="1"/>
          </p:cNvPicPr>
          <p:nvPr/>
        </p:nvPicPr>
        <p:blipFill>
          <a:blip r:embed="rId2"/>
          <a:stretch>
            <a:fillRect/>
          </a:stretch>
        </p:blipFill>
        <p:spPr>
          <a:xfrm>
            <a:off x="4465" y="0"/>
            <a:ext cx="9135070" cy="6858000"/>
          </a:xfrm>
          <a:prstGeom prst="rect">
            <a:avLst/>
          </a:prstGeom>
        </p:spPr>
      </p:pic>
      <p:sp>
        <p:nvSpPr>
          <p:cNvPr id="21" name="TextBox 20"/>
          <p:cNvSpPr txBox="1"/>
          <p:nvPr/>
        </p:nvSpPr>
        <p:spPr>
          <a:xfrm rot="5400000">
            <a:off x="6903366" y="1417889"/>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Quarterly revenue growth</a:t>
            </a:r>
            <a:endParaRPr lang="en-US" sz="700" cap="all" spc="200" dirty="0">
              <a:latin typeface="Raleway" charset="0"/>
              <a:ea typeface="Raleway" charset="0"/>
              <a:cs typeface="Raleway" charset="0"/>
            </a:endParaRPr>
          </a:p>
        </p:txBody>
      </p:sp>
      <p:sp>
        <p:nvSpPr>
          <p:cNvPr id="32" name="TextBox 31">
            <a:extLst>
              <a:ext uri="{FF2B5EF4-FFF2-40B4-BE49-F238E27FC236}">
                <a16:creationId xmlns:a16="http://schemas.microsoft.com/office/drawing/2014/main" id="{B0C7922C-C8CA-E84A-8DFA-CD351E289718}"/>
              </a:ext>
            </a:extLst>
          </p:cNvPr>
          <p:cNvSpPr txBox="1"/>
          <p:nvPr/>
        </p:nvSpPr>
        <p:spPr>
          <a:xfrm>
            <a:off x="596799" y="2146713"/>
            <a:ext cx="3768224" cy="307777"/>
          </a:xfrm>
          <a:prstGeom prst="rect">
            <a:avLst/>
          </a:prstGeom>
          <a:noFill/>
        </p:spPr>
        <p:txBody>
          <a:bodyPr wrap="square" rtlCol="0">
            <a:spAutoFit/>
          </a:bodyPr>
          <a:lstStyle/>
          <a:p>
            <a:pPr algn="ctr"/>
            <a:r>
              <a:rPr lang="en-US" sz="1400" b="1" dirty="0">
                <a:solidFill>
                  <a:srgbClr val="D0542F"/>
                </a:solidFill>
                <a:latin typeface="Raleway" charset="0"/>
                <a:ea typeface="Raleway" charset="0"/>
                <a:cs typeface="Raleway" charset="0"/>
              </a:rPr>
              <a:t>Quarterly Revenues by Segment</a:t>
            </a:r>
          </a:p>
        </p:txBody>
      </p:sp>
      <p:sp>
        <p:nvSpPr>
          <p:cNvPr id="34" name="TextBox 33">
            <a:extLst>
              <a:ext uri="{FF2B5EF4-FFF2-40B4-BE49-F238E27FC236}">
                <a16:creationId xmlns:a16="http://schemas.microsoft.com/office/drawing/2014/main" id="{E1359ADD-2EB8-AD44-B43F-23DF2D923B42}"/>
              </a:ext>
            </a:extLst>
          </p:cNvPr>
          <p:cNvSpPr txBox="1"/>
          <p:nvPr/>
        </p:nvSpPr>
        <p:spPr>
          <a:xfrm>
            <a:off x="4293978" y="2146713"/>
            <a:ext cx="3768224" cy="307777"/>
          </a:xfrm>
          <a:prstGeom prst="rect">
            <a:avLst/>
          </a:prstGeom>
          <a:noFill/>
        </p:spPr>
        <p:txBody>
          <a:bodyPr wrap="square" rtlCol="0">
            <a:spAutoFit/>
          </a:bodyPr>
          <a:lstStyle/>
          <a:p>
            <a:pPr algn="ctr"/>
            <a:r>
              <a:rPr lang="en-US" sz="1400" b="1" dirty="0">
                <a:solidFill>
                  <a:srgbClr val="D0542F"/>
                </a:solidFill>
                <a:latin typeface="Raleway" charset="0"/>
                <a:ea typeface="Raleway" charset="0"/>
                <a:cs typeface="Raleway" charset="0"/>
              </a:rPr>
              <a:t>TTM Revenues by Segment</a:t>
            </a:r>
          </a:p>
        </p:txBody>
      </p:sp>
      <p:sp>
        <p:nvSpPr>
          <p:cNvPr id="2" name="Slide Number Placeholder 1">
            <a:extLst>
              <a:ext uri="{FF2B5EF4-FFF2-40B4-BE49-F238E27FC236}">
                <a16:creationId xmlns:a16="http://schemas.microsoft.com/office/drawing/2014/main" id="{F52A0588-EA47-8D4C-94EF-A8B578D04AA1}"/>
              </a:ext>
            </a:extLst>
          </p:cNvPr>
          <p:cNvSpPr>
            <a:spLocks noGrp="1"/>
          </p:cNvSpPr>
          <p:nvPr>
            <p:ph type="sldNum" sz="quarter" idx="12"/>
          </p:nvPr>
        </p:nvSpPr>
        <p:spPr>
          <a:xfrm>
            <a:off x="7086600" y="6149004"/>
            <a:ext cx="2057400" cy="365125"/>
          </a:xfrm>
        </p:spPr>
        <p:txBody>
          <a:bodyPr/>
          <a:lstStyle/>
          <a:p>
            <a:fld id="{FC625D75-1F7C-8647-8818-49157A39DA64}" type="slidenum">
              <a:rPr lang="en-US" smtClean="0"/>
              <a:t>14</a:t>
            </a:fld>
            <a:endParaRPr lang="en-US" dirty="0"/>
          </a:p>
        </p:txBody>
      </p:sp>
      <p:pic>
        <p:nvPicPr>
          <p:cNvPr id="25" name="Picture 24" descr="A screenshot of a cell phone&#10;&#10;Description automatically generated">
            <a:extLst>
              <a:ext uri="{FF2B5EF4-FFF2-40B4-BE49-F238E27FC236}">
                <a16:creationId xmlns:a16="http://schemas.microsoft.com/office/drawing/2014/main" id="{02EE0951-85FB-F443-B345-AD39096B297D}"/>
              </a:ext>
            </a:extLst>
          </p:cNvPr>
          <p:cNvPicPr>
            <a:picLocks noChangeAspect="1"/>
          </p:cNvPicPr>
          <p:nvPr/>
        </p:nvPicPr>
        <p:blipFill>
          <a:blip r:embed="rId3"/>
          <a:stretch>
            <a:fillRect/>
          </a:stretch>
        </p:blipFill>
        <p:spPr>
          <a:xfrm>
            <a:off x="4706112" y="2578856"/>
            <a:ext cx="3577588" cy="2146275"/>
          </a:xfrm>
          <a:prstGeom prst="rect">
            <a:avLst/>
          </a:prstGeom>
        </p:spPr>
      </p:pic>
      <p:sp>
        <p:nvSpPr>
          <p:cNvPr id="6" name="TextBox 5">
            <a:extLst>
              <a:ext uri="{FF2B5EF4-FFF2-40B4-BE49-F238E27FC236}">
                <a16:creationId xmlns:a16="http://schemas.microsoft.com/office/drawing/2014/main" id="{F748037F-E974-254F-8CC1-2993DD92F93A}"/>
              </a:ext>
            </a:extLst>
          </p:cNvPr>
          <p:cNvSpPr txBox="1"/>
          <p:nvPr/>
        </p:nvSpPr>
        <p:spPr>
          <a:xfrm>
            <a:off x="4661142" y="6079291"/>
            <a:ext cx="3673830" cy="307777"/>
          </a:xfrm>
          <a:prstGeom prst="rect">
            <a:avLst/>
          </a:prstGeom>
          <a:noFill/>
        </p:spPr>
        <p:txBody>
          <a:bodyPr wrap="square" rtlCol="0">
            <a:spAutoFit/>
          </a:bodyPr>
          <a:lstStyle/>
          <a:p>
            <a:r>
              <a:rPr lang="en-US" sz="1400" dirty="0">
                <a:hlinkClick r:id="rId4"/>
              </a:rPr>
              <a:t>https://</a:t>
            </a:r>
            <a:r>
              <a:rPr lang="en-US" sz="1400" dirty="0" err="1">
                <a:hlinkClick r:id="rId4"/>
              </a:rPr>
              <a:t>www.sec.gov</a:t>
            </a:r>
            <a:r>
              <a:rPr lang="en-US" sz="1400" dirty="0">
                <a:hlinkClick r:id="rId4"/>
              </a:rPr>
              <a:t>/</a:t>
            </a:r>
            <a:r>
              <a:rPr lang="en-US" sz="1400" dirty="0" err="1">
                <a:hlinkClick r:id="rId4"/>
              </a:rPr>
              <a:t>edgar.shtml</a:t>
            </a:r>
            <a:endParaRPr lang="en-US" sz="1400" dirty="0"/>
          </a:p>
        </p:txBody>
      </p:sp>
      <p:pic>
        <p:nvPicPr>
          <p:cNvPr id="12" name="Picture 11" descr="A screenshot of a cell phone&#10;&#10;Description automatically generated">
            <a:extLst>
              <a:ext uri="{FF2B5EF4-FFF2-40B4-BE49-F238E27FC236}">
                <a16:creationId xmlns:a16="http://schemas.microsoft.com/office/drawing/2014/main" id="{C5CFA637-FB1B-2548-BD46-D5A3E458F0D4}"/>
              </a:ext>
            </a:extLst>
          </p:cNvPr>
          <p:cNvPicPr>
            <a:picLocks noChangeAspect="1"/>
          </p:cNvPicPr>
          <p:nvPr/>
        </p:nvPicPr>
        <p:blipFill>
          <a:blip r:embed="rId5"/>
          <a:stretch>
            <a:fillRect/>
          </a:stretch>
        </p:blipFill>
        <p:spPr>
          <a:xfrm>
            <a:off x="800634" y="2569363"/>
            <a:ext cx="3577588" cy="2155768"/>
          </a:xfrm>
          <a:prstGeom prst="rect">
            <a:avLst/>
          </a:prstGeom>
        </p:spPr>
      </p:pic>
    </p:spTree>
    <p:extLst>
      <p:ext uri="{BB962C8B-B14F-4D97-AF65-F5344CB8AC3E}">
        <p14:creationId xmlns:p14="http://schemas.microsoft.com/office/powerpoint/2010/main" val="2049239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5C2AA8EE-68CD-0843-AA08-50EC3A5AB9BB}"/>
              </a:ext>
            </a:extLst>
          </p:cNvPr>
          <p:cNvPicPr>
            <a:picLocks noChangeAspect="1"/>
          </p:cNvPicPr>
          <p:nvPr/>
        </p:nvPicPr>
        <p:blipFill>
          <a:blip r:embed="rId2"/>
          <a:stretch>
            <a:fillRect/>
          </a:stretch>
        </p:blipFill>
        <p:spPr>
          <a:xfrm>
            <a:off x="4465" y="0"/>
            <a:ext cx="9135070" cy="6858000"/>
          </a:xfrm>
          <a:prstGeom prst="rect">
            <a:avLst/>
          </a:prstGeom>
        </p:spPr>
      </p:pic>
      <p:sp>
        <p:nvSpPr>
          <p:cNvPr id="6" name="TextBox 5"/>
          <p:cNvSpPr txBox="1"/>
          <p:nvPr/>
        </p:nvSpPr>
        <p:spPr>
          <a:xfrm>
            <a:off x="771259" y="451043"/>
            <a:ext cx="6840824" cy="523220"/>
          </a:xfrm>
          <a:prstGeom prst="rect">
            <a:avLst/>
          </a:prstGeom>
          <a:noFill/>
        </p:spPr>
        <p:txBody>
          <a:bodyPr wrap="square" rtlCol="0">
            <a:spAutoFit/>
          </a:bodyPr>
          <a:lstStyle/>
          <a:p>
            <a:r>
              <a:rPr lang="en-US" sz="2800" b="1" cap="all" spc="200" dirty="0">
                <a:latin typeface="Raleway" charset="0"/>
                <a:ea typeface="Raleway" charset="0"/>
                <a:cs typeface="Raleway" charset="0"/>
              </a:rPr>
              <a:t>Sarbanes-Oxley Compliance</a:t>
            </a:r>
          </a:p>
        </p:txBody>
      </p:sp>
      <p:sp>
        <p:nvSpPr>
          <p:cNvPr id="3" name="Slide Number Placeholder 2">
            <a:extLst>
              <a:ext uri="{FF2B5EF4-FFF2-40B4-BE49-F238E27FC236}">
                <a16:creationId xmlns:a16="http://schemas.microsoft.com/office/drawing/2014/main" id="{A9D2C5BF-03F1-DA47-A331-23C3414C647E}"/>
              </a:ext>
            </a:extLst>
          </p:cNvPr>
          <p:cNvSpPr>
            <a:spLocks noGrp="1"/>
          </p:cNvSpPr>
          <p:nvPr>
            <p:ph type="sldNum" sz="quarter" idx="12"/>
          </p:nvPr>
        </p:nvSpPr>
        <p:spPr>
          <a:xfrm>
            <a:off x="7086600" y="6144756"/>
            <a:ext cx="2057400" cy="365125"/>
          </a:xfrm>
        </p:spPr>
        <p:txBody>
          <a:bodyPr/>
          <a:lstStyle/>
          <a:p>
            <a:fld id="{FC625D75-1F7C-8647-8818-49157A39DA64}" type="slidenum">
              <a:rPr lang="en-US" smtClean="0"/>
              <a:t>15</a:t>
            </a:fld>
            <a:endParaRPr lang="en-US" dirty="0"/>
          </a:p>
        </p:txBody>
      </p:sp>
      <p:sp>
        <p:nvSpPr>
          <p:cNvPr id="9" name="Rectangle 1">
            <a:extLst>
              <a:ext uri="{FF2B5EF4-FFF2-40B4-BE49-F238E27FC236}">
                <a16:creationId xmlns:a16="http://schemas.microsoft.com/office/drawing/2014/main" id="{4ECDD15B-FC5D-9E46-99BA-E0C9E99A6622}"/>
              </a:ext>
            </a:extLst>
          </p:cNvPr>
          <p:cNvSpPr>
            <a:spLocks noChangeArrowheads="1"/>
          </p:cNvSpPr>
          <p:nvPr/>
        </p:nvSpPr>
        <p:spPr bwMode="auto">
          <a:xfrm>
            <a:off x="849085" y="1288790"/>
            <a:ext cx="7445829" cy="522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3" spcCol="274320" anchor="ctr" anchorCtr="0" compatLnSpc="1">
            <a:prstTxWarp prst="textNoShape">
              <a:avLst/>
            </a:prstTxWarp>
            <a:spAutoFit/>
          </a:bodyPr>
          <a:lstStyle/>
          <a:p>
            <a:r>
              <a:rPr lang="en-US" sz="1000" b="1" dirty="0">
                <a:solidFill>
                  <a:srgbClr val="D0542F"/>
                </a:solidFill>
                <a:latin typeface="Raleway" panose="020B0503030101060003" pitchFamily="34" charset="77"/>
              </a:rPr>
              <a:t>Evaluation of Disclosure Controls and Procedures</a:t>
            </a:r>
          </a:p>
          <a:p>
            <a:r>
              <a:rPr lang="en-US" sz="800" dirty="0">
                <a:latin typeface="Raleway" panose="020B0503030101060003" pitchFamily="34" charset="77"/>
              </a:rPr>
              <a:t> </a:t>
            </a:r>
          </a:p>
          <a:p>
            <a:r>
              <a:rPr lang="en-US" sz="800" dirty="0">
                <a:latin typeface="Raleway" panose="020B0503030101060003" pitchFamily="34" charset="77"/>
              </a:rPr>
              <a:t>We maintain disclosure controls and procedures (as defined in Rules 13a-15(e) and 15d-15(e) under the Securities Exchange Act of 1934, as amended (the “Exchange Act”) that are designed to ensure that information required to be disclosed in our reports filed under the Exchange Act, is recorded, processed, summarized and reported within the time periods specified in the Securities and Exchange Commission’s rules and forms, and that such information is accumulated and communicated to our management, including our Principal Executive Officer and Principal Financial and Accounting Officer, as appropriate to allow timely decisions regarding required disclosure.</a:t>
            </a:r>
          </a:p>
          <a:p>
            <a:r>
              <a:rPr lang="en-US" sz="800" dirty="0">
                <a:latin typeface="Raleway" panose="020B0503030101060003" pitchFamily="34" charset="77"/>
              </a:rPr>
              <a:t> </a:t>
            </a:r>
          </a:p>
          <a:p>
            <a:r>
              <a:rPr lang="en-US" sz="800" dirty="0">
                <a:latin typeface="Raleway" panose="020B0503030101060003" pitchFamily="34" charset="77"/>
              </a:rPr>
              <a:t>We carried out an evaluation under the supervision and with the participation of management, including our Principal Executive Officer and Principal Financial and Accounting Officer, of the effectiveness of the design and operation of our disclosure controls and procedures as of December 31, 2018, the end of the period covered by this report. Based on that evaluation, our Principal Executive Officer and Principal Financial and Accounting Officer have concluded that our disclosure controls and procedures were effective as of December 31, 2018.</a:t>
            </a:r>
          </a:p>
          <a:p>
            <a:endParaRPr lang="en-US" sz="800" dirty="0">
              <a:latin typeface="Raleway" panose="020B0503030101060003" pitchFamily="34" charset="77"/>
            </a:endParaRPr>
          </a:p>
          <a:p>
            <a:endParaRPr lang="en-US" sz="800" dirty="0">
              <a:latin typeface="Raleway" panose="020B0503030101060003" pitchFamily="34" charset="77"/>
            </a:endParaRPr>
          </a:p>
          <a:p>
            <a:endParaRPr lang="en-US" sz="800" dirty="0">
              <a:latin typeface="Raleway" panose="020B0503030101060003" pitchFamily="34" charset="77"/>
            </a:endParaRPr>
          </a:p>
          <a:p>
            <a:endParaRPr lang="en-US" sz="800" dirty="0">
              <a:latin typeface="Raleway" panose="020B0503030101060003" pitchFamily="34" charset="77"/>
            </a:endParaRPr>
          </a:p>
          <a:p>
            <a:endParaRPr lang="en-US" sz="800" dirty="0">
              <a:latin typeface="Raleway" panose="020B0503030101060003" pitchFamily="34" charset="77"/>
            </a:endParaRPr>
          </a:p>
          <a:p>
            <a:endParaRPr lang="en-US" sz="800" dirty="0">
              <a:latin typeface="Raleway" panose="020B0503030101060003" pitchFamily="34" charset="77"/>
            </a:endParaRPr>
          </a:p>
          <a:p>
            <a:endParaRPr lang="en-US" sz="800" dirty="0">
              <a:latin typeface="Raleway" panose="020B0503030101060003" pitchFamily="34" charset="77"/>
            </a:endParaRPr>
          </a:p>
          <a:p>
            <a:endParaRPr lang="en-US" sz="800" dirty="0">
              <a:latin typeface="Raleway" panose="020B0503030101060003" pitchFamily="34" charset="77"/>
            </a:endParaRPr>
          </a:p>
          <a:p>
            <a:r>
              <a:rPr lang="en-US" sz="800" dirty="0">
                <a:latin typeface="Raleway" panose="020B0503030101060003" pitchFamily="34" charset="77"/>
              </a:rPr>
              <a:t> </a:t>
            </a:r>
            <a:r>
              <a:rPr lang="en-US" sz="1000" b="1" dirty="0">
                <a:solidFill>
                  <a:srgbClr val="D0542F"/>
                </a:solidFill>
                <a:latin typeface="Raleway" panose="020B0503030101060003" pitchFamily="34" charset="77"/>
              </a:rPr>
              <a:t>Internal Control over Financial Reporting</a:t>
            </a:r>
          </a:p>
          <a:p>
            <a:r>
              <a:rPr lang="en-US" sz="800" dirty="0">
                <a:latin typeface="Raleway" panose="020B0503030101060003" pitchFamily="34" charset="77"/>
              </a:rPr>
              <a:t> </a:t>
            </a:r>
          </a:p>
          <a:p>
            <a:r>
              <a:rPr lang="en-US" sz="800" dirty="0">
                <a:latin typeface="Raleway" panose="020B0503030101060003" pitchFamily="34" charset="77"/>
              </a:rPr>
              <a:t>Our management is responsible for establishing and maintaining adequate internal control over financial reporting as defined in Rules 13a-15(f) and 15d-15(f) promulgated under the Exchange Act as a process designed by, or under the supervision of, our principal executive officer and principal financial officer and effected by the Board, management, and other personnel, to provide reasonable assurance regarding the reliability of financial reporting and the preparation of financial statements for external purposes in accordance with GAAP and includes those policies and procedures that:</a:t>
            </a:r>
          </a:p>
          <a:p>
            <a:r>
              <a:rPr lang="en-US" sz="800" dirty="0">
                <a:latin typeface="Raleway" panose="020B0503030101060003" pitchFamily="34" charset="77"/>
              </a:rPr>
              <a:t> </a:t>
            </a:r>
          </a:p>
          <a:p>
            <a:r>
              <a:rPr lang="en-US" sz="800" dirty="0">
                <a:latin typeface="Raleway" panose="020B0503030101060003" pitchFamily="34" charset="77"/>
              </a:rPr>
              <a:t>· Pertain to the maintenance of records that in reasonable detail accurately and fairly reflect the transactions and dispositions of the assets of the Company;</a:t>
            </a:r>
          </a:p>
          <a:p>
            <a:r>
              <a:rPr lang="en-US" sz="800" dirty="0">
                <a:latin typeface="Raleway" panose="020B0503030101060003" pitchFamily="34" charset="77"/>
              </a:rPr>
              <a:t>· Provide reasonable assurance that transactions are recorded as necessary to permit preparation of financial statements in accordance with GAAP, and that our receipts and expenditures of are being made only in accordance with authorizations of our management and directors; and</a:t>
            </a:r>
          </a:p>
          <a:p>
            <a:r>
              <a:rPr lang="en-US" sz="800" dirty="0">
                <a:latin typeface="Raleway" panose="020B0503030101060003" pitchFamily="34" charset="77"/>
              </a:rPr>
              <a:t>· Provide reasonable assurance regarding prevention or timely detection of unauthorized acquisition, use, or disposition of our assets that could have a material effect on the financial statements.</a:t>
            </a:r>
          </a:p>
          <a:p>
            <a:r>
              <a:rPr lang="en-US" sz="800" dirty="0">
                <a:latin typeface="Raleway" panose="020B0503030101060003" pitchFamily="34" charset="77"/>
              </a:rPr>
              <a:t> </a:t>
            </a:r>
          </a:p>
          <a:p>
            <a:r>
              <a:rPr lang="en-US" sz="800" dirty="0">
                <a:latin typeface="Raleway" panose="020B0503030101060003" pitchFamily="34" charset="77"/>
              </a:rPr>
              <a:t>Because of inherent limitations, our internal control over financial reporting may not prevent or detect misstatements. Therefore, even those systems determined to be effective can provide only reasonable assurance with respect to financial statement preparation and presentation. Projections of any evaluation of effectiveness to future periods are subject to the risk that controls may become inadequate because of changes in conditions, or that the degree of compliance with the policies or procedures may deteriorate.</a:t>
            </a:r>
          </a:p>
          <a:p>
            <a:r>
              <a:rPr lang="en-US" sz="800" dirty="0">
                <a:latin typeface="Raleway" panose="020B0503030101060003" pitchFamily="34" charset="77"/>
              </a:rPr>
              <a:t> </a:t>
            </a:r>
          </a:p>
          <a:p>
            <a:r>
              <a:rPr lang="en-US" sz="1000" b="1" dirty="0">
                <a:solidFill>
                  <a:srgbClr val="D0542F"/>
                </a:solidFill>
                <a:latin typeface="Raleway" panose="020B0503030101060003" pitchFamily="34" charset="77"/>
              </a:rPr>
              <a:t>Assessment of Internal Control over Financial Reporting</a:t>
            </a:r>
            <a:endParaRPr lang="en-US" sz="1000" dirty="0">
              <a:solidFill>
                <a:srgbClr val="D0542F"/>
              </a:solidFill>
              <a:latin typeface="Raleway" panose="020B0503030101060003" pitchFamily="34" charset="77"/>
            </a:endParaRPr>
          </a:p>
          <a:p>
            <a:r>
              <a:rPr lang="en-US" sz="800" dirty="0">
                <a:latin typeface="Raleway" panose="020B0503030101060003" pitchFamily="34" charset="77"/>
              </a:rPr>
              <a:t> </a:t>
            </a:r>
          </a:p>
          <a:p>
            <a:r>
              <a:rPr lang="en-US" sz="800" dirty="0">
                <a:latin typeface="Raleway" panose="020B0503030101060003" pitchFamily="34" charset="77"/>
              </a:rPr>
              <a:t>Our management assessed the effectiveness of our internal control over financial reporting as of December 31, 2018. In making this assessment, management used the criteria set forth by the Committee of Sponsoring Organizations of the Treadway Commission (“COSO”) in Internal Control - Integrated Framework (2013). Based on management’s assessment, management concluded that its internal control over financial reporting was effective as of December 31, 2018, to provide reasonable assurance regarding the reliability of financial reporting and the preparation of financial statements in accordance with GAAP.</a:t>
            </a:r>
          </a:p>
          <a:p>
            <a:r>
              <a:rPr lang="en-US" sz="800" dirty="0">
                <a:latin typeface="Raleway" panose="020B0503030101060003" pitchFamily="34" charset="77"/>
              </a:rPr>
              <a:t> </a:t>
            </a:r>
          </a:p>
        </p:txBody>
      </p:sp>
      <p:sp>
        <p:nvSpPr>
          <p:cNvPr id="10" name="Rectangle 9">
            <a:extLst>
              <a:ext uri="{FF2B5EF4-FFF2-40B4-BE49-F238E27FC236}">
                <a16:creationId xmlns:a16="http://schemas.microsoft.com/office/drawing/2014/main" id="{59F4B552-2969-F04D-AE7D-2ED18163C64C}"/>
              </a:ext>
            </a:extLst>
          </p:cNvPr>
          <p:cNvSpPr/>
          <p:nvPr/>
        </p:nvSpPr>
        <p:spPr>
          <a:xfrm>
            <a:off x="-15214" y="525980"/>
            <a:ext cx="347569" cy="1526267"/>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1EAF5A-35F4-AC4A-850C-A2514BC74319}"/>
              </a:ext>
            </a:extLst>
          </p:cNvPr>
          <p:cNvSpPr txBox="1"/>
          <p:nvPr/>
        </p:nvSpPr>
        <p:spPr>
          <a:xfrm rot="5400000">
            <a:off x="7875914" y="1020489"/>
            <a:ext cx="1671406" cy="200054"/>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COMPLIANMCE</a:t>
            </a:r>
            <a:endParaRPr lang="en-US" sz="700" cap="all" spc="200" dirty="0">
              <a:latin typeface="Raleway" charset="0"/>
              <a:ea typeface="Raleway" charset="0"/>
              <a:cs typeface="Raleway" charset="0"/>
            </a:endParaRPr>
          </a:p>
        </p:txBody>
      </p:sp>
      <p:sp>
        <p:nvSpPr>
          <p:cNvPr id="2" name="Rectangle 1">
            <a:extLst>
              <a:ext uri="{FF2B5EF4-FFF2-40B4-BE49-F238E27FC236}">
                <a16:creationId xmlns:a16="http://schemas.microsoft.com/office/drawing/2014/main" id="{D90599EE-C6F7-B24C-AB01-6DB6FEBD4D41}"/>
              </a:ext>
            </a:extLst>
          </p:cNvPr>
          <p:cNvSpPr/>
          <p:nvPr/>
        </p:nvSpPr>
        <p:spPr>
          <a:xfrm>
            <a:off x="6583680" y="5340096"/>
            <a:ext cx="1711234" cy="1169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243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DB34DC-E450-414C-9030-88C6A8A22F39}"/>
              </a:ext>
            </a:extLst>
          </p:cNvPr>
          <p:cNvSpPr>
            <a:spLocks noGrp="1"/>
          </p:cNvSpPr>
          <p:nvPr>
            <p:ph type="sldNum" sz="quarter" idx="12"/>
          </p:nvPr>
        </p:nvSpPr>
        <p:spPr/>
        <p:txBody>
          <a:bodyPr/>
          <a:lstStyle/>
          <a:p>
            <a:fld id="{FC625D75-1F7C-8647-8818-49157A39DA64}" type="slidenum">
              <a:rPr lang="en-US" smtClean="0"/>
              <a:t>16</a:t>
            </a:fld>
            <a:endParaRPr lang="en-US"/>
          </a:p>
        </p:txBody>
      </p:sp>
      <p:pic>
        <p:nvPicPr>
          <p:cNvPr id="6" name="Picture 5">
            <a:extLst>
              <a:ext uri="{FF2B5EF4-FFF2-40B4-BE49-F238E27FC236}">
                <a16:creationId xmlns:a16="http://schemas.microsoft.com/office/drawing/2014/main" id="{254D4305-5256-3848-A26B-C27082D83C51}"/>
              </a:ext>
            </a:extLst>
          </p:cNvPr>
          <p:cNvPicPr>
            <a:picLocks noChangeAspect="1"/>
          </p:cNvPicPr>
          <p:nvPr/>
        </p:nvPicPr>
        <p:blipFill>
          <a:blip r:embed="rId2"/>
          <a:stretch>
            <a:fillRect/>
          </a:stretch>
        </p:blipFill>
        <p:spPr>
          <a:xfrm>
            <a:off x="4465" y="0"/>
            <a:ext cx="9135070" cy="6858000"/>
          </a:xfrm>
          <a:prstGeom prst="rect">
            <a:avLst/>
          </a:prstGeom>
        </p:spPr>
      </p:pic>
    </p:spTree>
    <p:extLst>
      <p:ext uri="{BB962C8B-B14F-4D97-AF65-F5344CB8AC3E}">
        <p14:creationId xmlns:p14="http://schemas.microsoft.com/office/powerpoint/2010/main" val="58955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A6E49F24-3B08-A849-9137-E907A44398FD}"/>
              </a:ext>
            </a:extLst>
          </p:cNvPr>
          <p:cNvPicPr>
            <a:picLocks noChangeAspect="1"/>
          </p:cNvPicPr>
          <p:nvPr/>
        </p:nvPicPr>
        <p:blipFill>
          <a:blip r:embed="rId2"/>
          <a:stretch>
            <a:fillRect/>
          </a:stretch>
        </p:blipFill>
        <p:spPr>
          <a:xfrm>
            <a:off x="4465" y="0"/>
            <a:ext cx="9135070" cy="6858000"/>
          </a:xfrm>
          <a:prstGeom prst="rect">
            <a:avLst/>
          </a:prstGeom>
        </p:spPr>
      </p:pic>
      <p:sp>
        <p:nvSpPr>
          <p:cNvPr id="4" name="Slide Number Placeholder 3">
            <a:extLst>
              <a:ext uri="{FF2B5EF4-FFF2-40B4-BE49-F238E27FC236}">
                <a16:creationId xmlns:a16="http://schemas.microsoft.com/office/drawing/2014/main" id="{94BDED2E-B1F0-3840-9A9A-9122C9A1D618}"/>
              </a:ext>
            </a:extLst>
          </p:cNvPr>
          <p:cNvSpPr>
            <a:spLocks noGrp="1"/>
          </p:cNvSpPr>
          <p:nvPr>
            <p:ph type="sldNum" sz="quarter" idx="12"/>
          </p:nvPr>
        </p:nvSpPr>
        <p:spPr/>
        <p:txBody>
          <a:bodyPr/>
          <a:lstStyle/>
          <a:p>
            <a:fld id="{FC625D75-1F7C-8647-8818-49157A39DA64}" type="slidenum">
              <a:rPr lang="en-US" smtClean="0"/>
              <a:t>17</a:t>
            </a:fld>
            <a:endParaRPr lang="en-US"/>
          </a:p>
        </p:txBody>
      </p:sp>
      <p:sp>
        <p:nvSpPr>
          <p:cNvPr id="7" name="TextBox 6">
            <a:extLst>
              <a:ext uri="{FF2B5EF4-FFF2-40B4-BE49-F238E27FC236}">
                <a16:creationId xmlns:a16="http://schemas.microsoft.com/office/drawing/2014/main" id="{C38E1D2A-C1BB-B74B-9411-BB628FC0CF47}"/>
              </a:ext>
            </a:extLst>
          </p:cNvPr>
          <p:cNvSpPr txBox="1"/>
          <p:nvPr/>
        </p:nvSpPr>
        <p:spPr>
          <a:xfrm>
            <a:off x="4893310" y="2061123"/>
            <a:ext cx="3129280" cy="923330"/>
          </a:xfrm>
          <a:prstGeom prst="rect">
            <a:avLst/>
          </a:prstGeom>
          <a:noFill/>
        </p:spPr>
        <p:txBody>
          <a:bodyPr wrap="square" rtlCol="0">
            <a:spAutoFit/>
          </a:bodyPr>
          <a:lstStyle/>
          <a:p>
            <a:r>
              <a:rPr lang="en-US" dirty="0">
                <a:latin typeface="Raleway" panose="020B0503030101060003" pitchFamily="34" charset="77"/>
              </a:rPr>
              <a:t>Enable each of our existing operating divisions to expand nationally</a:t>
            </a:r>
          </a:p>
        </p:txBody>
      </p:sp>
      <p:sp>
        <p:nvSpPr>
          <p:cNvPr id="9" name="TextBox 8">
            <a:extLst>
              <a:ext uri="{FF2B5EF4-FFF2-40B4-BE49-F238E27FC236}">
                <a16:creationId xmlns:a16="http://schemas.microsoft.com/office/drawing/2014/main" id="{32A0F06B-505E-2041-9373-2FC3C4A7A4C6}"/>
              </a:ext>
            </a:extLst>
          </p:cNvPr>
          <p:cNvSpPr txBox="1"/>
          <p:nvPr/>
        </p:nvSpPr>
        <p:spPr>
          <a:xfrm>
            <a:off x="3578287" y="5045576"/>
            <a:ext cx="4378960" cy="369332"/>
          </a:xfrm>
          <a:prstGeom prst="rect">
            <a:avLst/>
          </a:prstGeom>
          <a:noFill/>
        </p:spPr>
        <p:txBody>
          <a:bodyPr wrap="square" rtlCol="0">
            <a:spAutoFit/>
          </a:bodyPr>
          <a:lstStyle/>
          <a:p>
            <a:r>
              <a:rPr lang="en-US" b="1" dirty="0">
                <a:solidFill>
                  <a:srgbClr val="D0542F"/>
                </a:solidFill>
                <a:latin typeface="Raleway" panose="020B0503030101060003" pitchFamily="34" charset="77"/>
              </a:rPr>
              <a:t>WHAT’S NEXT? </a:t>
            </a:r>
          </a:p>
        </p:txBody>
      </p:sp>
      <p:sp>
        <p:nvSpPr>
          <p:cNvPr id="11" name="TextBox 10">
            <a:extLst>
              <a:ext uri="{FF2B5EF4-FFF2-40B4-BE49-F238E27FC236}">
                <a16:creationId xmlns:a16="http://schemas.microsoft.com/office/drawing/2014/main" id="{3EB56D05-F3D7-BC4D-B1EA-B1F352DA4051}"/>
              </a:ext>
            </a:extLst>
          </p:cNvPr>
          <p:cNvSpPr txBox="1"/>
          <p:nvPr/>
        </p:nvSpPr>
        <p:spPr>
          <a:xfrm>
            <a:off x="3578287" y="5490122"/>
            <a:ext cx="5179633" cy="646331"/>
          </a:xfrm>
          <a:prstGeom prst="rect">
            <a:avLst/>
          </a:prstGeom>
          <a:noFill/>
        </p:spPr>
        <p:txBody>
          <a:bodyPr wrap="square" rtlCol="0">
            <a:spAutoFit/>
          </a:bodyPr>
          <a:lstStyle/>
          <a:p>
            <a:r>
              <a:rPr lang="en-US" dirty="0">
                <a:latin typeface="Raleway" panose="020B0503030101060003" pitchFamily="34" charset="77"/>
              </a:rPr>
              <a:t>Continue to strategically acquire and invest in emerging companies throughout the industry.</a:t>
            </a:r>
          </a:p>
        </p:txBody>
      </p:sp>
      <p:sp>
        <p:nvSpPr>
          <p:cNvPr id="15" name="TextBox 14">
            <a:extLst>
              <a:ext uri="{FF2B5EF4-FFF2-40B4-BE49-F238E27FC236}">
                <a16:creationId xmlns:a16="http://schemas.microsoft.com/office/drawing/2014/main" id="{95F91732-2FC4-7749-9E19-9B63BA18110C}"/>
              </a:ext>
            </a:extLst>
          </p:cNvPr>
          <p:cNvSpPr txBox="1"/>
          <p:nvPr/>
        </p:nvSpPr>
        <p:spPr>
          <a:xfrm rot="5400000">
            <a:off x="6849641" y="1143569"/>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Quarterly revenue growth</a:t>
            </a:r>
            <a:endParaRPr lang="en-US" sz="700" cap="all" spc="200" dirty="0">
              <a:latin typeface="Raleway" charset="0"/>
              <a:ea typeface="Raleway" charset="0"/>
              <a:cs typeface="Raleway" charset="0"/>
            </a:endParaRPr>
          </a:p>
        </p:txBody>
      </p:sp>
    </p:spTree>
    <p:extLst>
      <p:ext uri="{BB962C8B-B14F-4D97-AF65-F5344CB8AC3E}">
        <p14:creationId xmlns:p14="http://schemas.microsoft.com/office/powerpoint/2010/main" val="345730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4F5F4A-9014-F841-85B7-9F53DD7924CB}"/>
              </a:ext>
            </a:extLst>
          </p:cNvPr>
          <p:cNvSpPr>
            <a:spLocks noGrp="1"/>
          </p:cNvSpPr>
          <p:nvPr>
            <p:ph type="sldNum" sz="quarter" idx="12"/>
          </p:nvPr>
        </p:nvSpPr>
        <p:spPr>
          <a:xfrm>
            <a:off x="8576441" y="6356351"/>
            <a:ext cx="398416" cy="365125"/>
          </a:xfrm>
        </p:spPr>
        <p:txBody>
          <a:bodyPr/>
          <a:lstStyle/>
          <a:p>
            <a:fld id="{FC625D75-1F7C-8647-8818-49157A39DA64}" type="slidenum">
              <a:rPr lang="en-US" smtClean="0"/>
              <a:t>18</a:t>
            </a:fld>
            <a:endParaRPr lang="en-US" dirty="0"/>
          </a:p>
        </p:txBody>
      </p:sp>
      <p:sp>
        <p:nvSpPr>
          <p:cNvPr id="14" name="Rectangle 13">
            <a:extLst>
              <a:ext uri="{FF2B5EF4-FFF2-40B4-BE49-F238E27FC236}">
                <a16:creationId xmlns:a16="http://schemas.microsoft.com/office/drawing/2014/main" id="{74EE1899-FC9C-AF4D-8BE6-95C5FAE193F1}"/>
              </a:ext>
            </a:extLst>
          </p:cNvPr>
          <p:cNvSpPr/>
          <p:nvPr/>
        </p:nvSpPr>
        <p:spPr>
          <a:xfrm>
            <a:off x="567610" y="3382339"/>
            <a:ext cx="2448859" cy="311894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6CEE5A6-5A83-D94A-99EA-84C990D85E48}"/>
              </a:ext>
            </a:extLst>
          </p:cNvPr>
          <p:cNvSpPr txBox="1"/>
          <p:nvPr/>
        </p:nvSpPr>
        <p:spPr>
          <a:xfrm>
            <a:off x="6188032" y="3917729"/>
            <a:ext cx="2229938" cy="1531188"/>
          </a:xfrm>
          <a:prstGeom prst="rect">
            <a:avLst/>
          </a:prstGeom>
          <a:noFill/>
        </p:spPr>
        <p:txBody>
          <a:bodyPr wrap="square" rtlCol="0">
            <a:spAutoFit/>
          </a:bodyPr>
          <a:lstStyle/>
          <a:p>
            <a:pPr marL="171450" indent="-171450">
              <a:buFont typeface="Arial" panose="020B0604020202020204" pitchFamily="34" charset="0"/>
              <a:buChar char="•"/>
            </a:pPr>
            <a:r>
              <a:rPr lang="en-US" sz="950" dirty="0">
                <a:latin typeface="Raleway" charset="0"/>
                <a:ea typeface="Raleway" charset="0"/>
                <a:cs typeface="Raleway" charset="0"/>
              </a:rPr>
              <a:t>Spring 2019; Opening athlete and wellness retail CBD Store in Long Island, NY with plans to expand concept nationwide</a:t>
            </a:r>
          </a:p>
          <a:p>
            <a:pPr marL="171450" indent="-171450">
              <a:buFont typeface="Arial" panose="020B0604020202020204" pitchFamily="34" charset="0"/>
              <a:buChar char="•"/>
            </a:pP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charset="0"/>
                <a:ea typeface="Raleway" charset="0"/>
                <a:cs typeface="Raleway" charset="0"/>
              </a:rPr>
              <a:t>A curated collection of high quality CBD products. Plan to quickly expand into mail order and partner with other retailers</a:t>
            </a:r>
          </a:p>
          <a:p>
            <a:endParaRPr lang="en-US" sz="800" dirty="0"/>
          </a:p>
        </p:txBody>
      </p:sp>
      <p:sp>
        <p:nvSpPr>
          <p:cNvPr id="15" name="Rectangle 14">
            <a:extLst>
              <a:ext uri="{FF2B5EF4-FFF2-40B4-BE49-F238E27FC236}">
                <a16:creationId xmlns:a16="http://schemas.microsoft.com/office/drawing/2014/main" id="{80A2C180-4D42-EC45-8DD8-A37A738B5135}"/>
              </a:ext>
            </a:extLst>
          </p:cNvPr>
          <p:cNvSpPr/>
          <p:nvPr/>
        </p:nvSpPr>
        <p:spPr>
          <a:xfrm>
            <a:off x="604194" y="882869"/>
            <a:ext cx="3599944" cy="202849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2D91AC-C505-E341-AE03-2315394EE832}"/>
              </a:ext>
            </a:extLst>
          </p:cNvPr>
          <p:cNvSpPr/>
          <p:nvPr/>
        </p:nvSpPr>
        <p:spPr>
          <a:xfrm>
            <a:off x="3347570" y="3382339"/>
            <a:ext cx="2448859" cy="311894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5E69E8-6083-444C-8DC9-04401B56F6C3}"/>
              </a:ext>
            </a:extLst>
          </p:cNvPr>
          <p:cNvSpPr/>
          <p:nvPr/>
        </p:nvSpPr>
        <p:spPr>
          <a:xfrm>
            <a:off x="6077617" y="3382338"/>
            <a:ext cx="2448859" cy="311894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643A0A-81D2-D74E-9547-A37766F3F63E}"/>
              </a:ext>
            </a:extLst>
          </p:cNvPr>
          <p:cNvSpPr/>
          <p:nvPr/>
        </p:nvSpPr>
        <p:spPr>
          <a:xfrm>
            <a:off x="4913588" y="882869"/>
            <a:ext cx="3599944" cy="202849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4D00B3E-3930-D445-B572-E74850F305BB}"/>
              </a:ext>
            </a:extLst>
          </p:cNvPr>
          <p:cNvPicPr>
            <a:picLocks noChangeAspect="1"/>
          </p:cNvPicPr>
          <p:nvPr/>
        </p:nvPicPr>
        <p:blipFill>
          <a:blip r:embed="rId2"/>
          <a:stretch>
            <a:fillRect/>
          </a:stretch>
        </p:blipFill>
        <p:spPr>
          <a:xfrm>
            <a:off x="3736429" y="1143219"/>
            <a:ext cx="1644869" cy="1507797"/>
          </a:xfrm>
          <a:prstGeom prst="rect">
            <a:avLst/>
          </a:prstGeom>
        </p:spPr>
      </p:pic>
      <p:sp>
        <p:nvSpPr>
          <p:cNvPr id="25" name="TextBox 24">
            <a:extLst>
              <a:ext uri="{FF2B5EF4-FFF2-40B4-BE49-F238E27FC236}">
                <a16:creationId xmlns:a16="http://schemas.microsoft.com/office/drawing/2014/main" id="{38FD66C9-62C6-594B-BC52-520AA935EFC6}"/>
              </a:ext>
            </a:extLst>
          </p:cNvPr>
          <p:cNvSpPr txBox="1"/>
          <p:nvPr/>
        </p:nvSpPr>
        <p:spPr>
          <a:xfrm>
            <a:off x="839887" y="1090027"/>
            <a:ext cx="3083163" cy="1823576"/>
          </a:xfrm>
          <a:prstGeom prst="rect">
            <a:avLst/>
          </a:prstGeom>
          <a:noFill/>
        </p:spPr>
        <p:txBody>
          <a:bodyPr wrap="square" rtlCol="0">
            <a:spAutoFit/>
          </a:bodyPr>
          <a:lstStyle/>
          <a:p>
            <a:pPr marL="171450" indent="-171450">
              <a:buFont typeface="Arial" panose="020B0604020202020204" pitchFamily="34" charset="0"/>
              <a:buChar char="•"/>
            </a:pPr>
            <a:r>
              <a:rPr lang="en-US" sz="950" dirty="0">
                <a:latin typeface="Raleway" charset="0"/>
                <a:ea typeface="Raleway" charset="0"/>
                <a:cs typeface="Raleway" charset="0"/>
              </a:rPr>
              <a:t>Continued expansion in California</a:t>
            </a:r>
            <a:br>
              <a:rPr lang="en-US" sz="950" dirty="0">
                <a:latin typeface="Raleway" charset="0"/>
                <a:ea typeface="Raleway" charset="0"/>
                <a:cs typeface="Raleway" charset="0"/>
              </a:rPr>
            </a:b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charset="0"/>
                <a:ea typeface="Raleway" charset="0"/>
                <a:cs typeface="Raleway" charset="0"/>
              </a:rPr>
              <a:t>Camera monitoring </a:t>
            </a:r>
            <a:br>
              <a:rPr lang="en-US" sz="950" dirty="0">
                <a:latin typeface="Raleway" charset="0"/>
                <a:ea typeface="Raleway" charset="0"/>
                <a:cs typeface="Raleway" charset="0"/>
              </a:rPr>
            </a:b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charset="0"/>
                <a:ea typeface="Raleway" charset="0"/>
                <a:cs typeface="Raleway" charset="0"/>
              </a:rPr>
              <a:t>Guard training </a:t>
            </a:r>
            <a:br>
              <a:rPr lang="en-US" sz="950" dirty="0">
                <a:latin typeface="Raleway" charset="0"/>
                <a:ea typeface="Raleway" charset="0"/>
                <a:cs typeface="Raleway" charset="0"/>
              </a:rPr>
            </a:b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charset="0"/>
                <a:ea typeface="Raleway" charset="0"/>
                <a:cs typeface="Raleway" charset="0"/>
              </a:rPr>
              <a:t>Implement compliant security services for companies who recently obtained licenses</a:t>
            </a:r>
          </a:p>
          <a:p>
            <a:pPr marL="171450" indent="-171450">
              <a:buFont typeface="Arial" panose="020B0604020202020204" pitchFamily="34" charset="0"/>
              <a:buChar char="•"/>
            </a:pP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charset="0"/>
                <a:ea typeface="Raleway" charset="0"/>
                <a:cs typeface="Raleway" charset="0"/>
              </a:rPr>
              <a:t>Growth through acquisition, as well as expansion into new markets</a:t>
            </a:r>
          </a:p>
          <a:p>
            <a:endParaRPr lang="en-US" sz="800" dirty="0">
              <a:latin typeface="Raleway" charset="0"/>
              <a:ea typeface="Raleway" charset="0"/>
              <a:cs typeface="Raleway" charset="0"/>
            </a:endParaRPr>
          </a:p>
        </p:txBody>
      </p:sp>
      <p:sp>
        <p:nvSpPr>
          <p:cNvPr id="26" name="TextBox 25">
            <a:extLst>
              <a:ext uri="{FF2B5EF4-FFF2-40B4-BE49-F238E27FC236}">
                <a16:creationId xmlns:a16="http://schemas.microsoft.com/office/drawing/2014/main" id="{CA4DD155-1103-7047-9CA7-BA1CBE39F9BE}"/>
              </a:ext>
            </a:extLst>
          </p:cNvPr>
          <p:cNvSpPr txBox="1"/>
          <p:nvPr/>
        </p:nvSpPr>
        <p:spPr>
          <a:xfrm>
            <a:off x="726030" y="4007970"/>
            <a:ext cx="2013735" cy="1969770"/>
          </a:xfrm>
          <a:prstGeom prst="rect">
            <a:avLst/>
          </a:prstGeom>
          <a:noFill/>
        </p:spPr>
        <p:txBody>
          <a:bodyPr wrap="square" rtlCol="0">
            <a:spAutoFit/>
          </a:bodyPr>
          <a:lstStyle/>
          <a:p>
            <a:pPr marL="171450" indent="-171450">
              <a:buFont typeface="Arial" panose="020B0604020202020204" pitchFamily="34" charset="0"/>
              <a:buChar char="•"/>
            </a:pPr>
            <a:r>
              <a:rPr lang="en-US" sz="950" dirty="0">
                <a:latin typeface="Raleway" charset="0"/>
                <a:ea typeface="Raleway" charset="0"/>
                <a:cs typeface="Raleway" charset="0"/>
              </a:rPr>
              <a:t>Pursue relationships with non-cannabis national and regional apparel retailers and distributors, as well as expand our product line nationwide within the cannabis industry</a:t>
            </a:r>
            <a:br>
              <a:rPr lang="en-US" sz="950" dirty="0">
                <a:latin typeface="Raleway" charset="0"/>
                <a:ea typeface="Raleway" charset="0"/>
                <a:cs typeface="Raleway" charset="0"/>
              </a:rPr>
            </a:b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charset="0"/>
                <a:ea typeface="Raleway" charset="0"/>
                <a:cs typeface="Raleway" charset="0"/>
              </a:rPr>
              <a:t>Actively identify and evaluate acquisition targets within the the apparel and consumer goods space</a:t>
            </a:r>
            <a:br>
              <a:rPr lang="en-US" sz="800" dirty="0">
                <a:latin typeface="Raleway" charset="0"/>
                <a:ea typeface="Raleway" charset="0"/>
                <a:cs typeface="Raleway" charset="0"/>
              </a:rPr>
            </a:br>
            <a:endParaRPr lang="en-US" sz="800" dirty="0">
              <a:latin typeface="Raleway" charset="0"/>
              <a:ea typeface="Raleway" charset="0"/>
              <a:cs typeface="Raleway" charset="0"/>
            </a:endParaRPr>
          </a:p>
        </p:txBody>
      </p:sp>
      <p:sp>
        <p:nvSpPr>
          <p:cNvPr id="27" name="TextBox 26">
            <a:extLst>
              <a:ext uri="{FF2B5EF4-FFF2-40B4-BE49-F238E27FC236}">
                <a16:creationId xmlns:a16="http://schemas.microsoft.com/office/drawing/2014/main" id="{3D60091C-65BC-0C41-BA11-32E33A6E34ED}"/>
              </a:ext>
            </a:extLst>
          </p:cNvPr>
          <p:cNvSpPr txBox="1"/>
          <p:nvPr/>
        </p:nvSpPr>
        <p:spPr>
          <a:xfrm>
            <a:off x="3442298" y="3802466"/>
            <a:ext cx="2306914" cy="2577629"/>
          </a:xfrm>
          <a:prstGeom prst="rect">
            <a:avLst/>
          </a:prstGeom>
          <a:noFill/>
        </p:spPr>
        <p:txBody>
          <a:bodyPr wrap="square" rtlCol="0">
            <a:spAutoFit/>
          </a:bodyPr>
          <a:lstStyle/>
          <a:p>
            <a:pPr marL="171450" indent="-171450">
              <a:buFont typeface="Arial" panose="020B0604020202020204" pitchFamily="34" charset="0"/>
              <a:buChar char="•"/>
            </a:pPr>
            <a:r>
              <a:rPr lang="en-US" sz="950" dirty="0">
                <a:latin typeface="Raleway" panose="020B0503030101060003" pitchFamily="34" charset="77"/>
              </a:rPr>
              <a:t>Expand our wholesale equipment and supply business to companies beyond our consulting clients via an online sales portal</a:t>
            </a:r>
            <a:br>
              <a:rPr lang="en-US" sz="950" dirty="0">
                <a:latin typeface="Raleway" charset="0"/>
                <a:ea typeface="Raleway" charset="0"/>
                <a:cs typeface="Raleway" charset="0"/>
              </a:rPr>
            </a:b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panose="020B0503030101060003" pitchFamily="34" charset="77"/>
              </a:rPr>
              <a:t>Sell standard operating procedures through an online sales portal</a:t>
            </a:r>
            <a:br>
              <a:rPr lang="en-US" sz="950" dirty="0">
                <a:latin typeface="Raleway" charset="0"/>
                <a:ea typeface="Raleway" charset="0"/>
                <a:cs typeface="Raleway" charset="0"/>
              </a:rPr>
            </a:br>
            <a:endParaRPr lang="en-US" sz="950" dirty="0">
              <a:latin typeface="Raleway" charset="0"/>
              <a:ea typeface="Raleway" charset="0"/>
              <a:cs typeface="Raleway" charset="0"/>
            </a:endParaRPr>
          </a:p>
          <a:p>
            <a:pPr marL="171450" indent="-171450">
              <a:buFont typeface="Arial" panose="020B0604020202020204" pitchFamily="34" charset="0"/>
              <a:buChar char="•"/>
            </a:pPr>
            <a:r>
              <a:rPr lang="en-US" sz="950" dirty="0">
                <a:latin typeface="Raleway" panose="020B0503030101060003" pitchFamily="34" charset="77"/>
              </a:rPr>
              <a:t>Pursue opportunities to own and operate our own cannabis grow facility and / or dispensaries</a:t>
            </a:r>
            <a:endParaRPr lang="en-US" sz="950" dirty="0">
              <a:latin typeface="Raleway" charset="0"/>
            </a:endParaRPr>
          </a:p>
          <a:p>
            <a:pPr marL="171450" indent="-171450">
              <a:buFont typeface="Arial" panose="020B0604020202020204" pitchFamily="34" charset="0"/>
              <a:buChar char="•"/>
            </a:pPr>
            <a:endParaRPr lang="en-US" sz="950" dirty="0">
              <a:latin typeface="Raleway" charset="0"/>
            </a:endParaRPr>
          </a:p>
          <a:p>
            <a:pPr marL="171450" indent="-171450">
              <a:buFont typeface="Arial" panose="020B0604020202020204" pitchFamily="34" charset="0"/>
              <a:buChar char="•"/>
            </a:pPr>
            <a:r>
              <a:rPr lang="en-US" sz="950" dirty="0">
                <a:latin typeface="Raleway" charset="0"/>
              </a:rPr>
              <a:t>C</a:t>
            </a:r>
            <a:r>
              <a:rPr lang="en-US" sz="950" dirty="0">
                <a:latin typeface="Raleway" panose="020B0503030101060003" pitchFamily="34" charset="77"/>
              </a:rPr>
              <a:t>ontinue to assess acquisition targets that are complimentary and / or expansive to our consulting business</a:t>
            </a:r>
            <a:endParaRPr lang="en-US" sz="950" dirty="0">
              <a:latin typeface="Raleway" panose="020B0503030101060003" pitchFamily="34" charset="77"/>
              <a:ea typeface="Raleway" charset="0"/>
              <a:cs typeface="Raleway" charset="0"/>
            </a:endParaRPr>
          </a:p>
        </p:txBody>
      </p:sp>
      <p:sp>
        <p:nvSpPr>
          <p:cNvPr id="28" name="TextBox 27">
            <a:extLst>
              <a:ext uri="{FF2B5EF4-FFF2-40B4-BE49-F238E27FC236}">
                <a16:creationId xmlns:a16="http://schemas.microsoft.com/office/drawing/2014/main" id="{D629797D-2C33-4045-93FB-9B8AD3BA1930}"/>
              </a:ext>
            </a:extLst>
          </p:cNvPr>
          <p:cNvSpPr txBox="1"/>
          <p:nvPr/>
        </p:nvSpPr>
        <p:spPr>
          <a:xfrm>
            <a:off x="5288311" y="1392242"/>
            <a:ext cx="2909760" cy="1115690"/>
          </a:xfrm>
          <a:prstGeom prst="rect">
            <a:avLst/>
          </a:prstGeom>
          <a:noFill/>
        </p:spPr>
        <p:txBody>
          <a:bodyPr wrap="square" rtlCol="0">
            <a:spAutoFit/>
          </a:bodyPr>
          <a:lstStyle/>
          <a:p>
            <a:pPr marL="171450" indent="-171450">
              <a:buFont typeface="Arial" panose="020B0604020202020204" pitchFamily="34" charset="0"/>
              <a:buChar char="•"/>
            </a:pPr>
            <a:r>
              <a:rPr lang="en-US" sz="950" dirty="0">
                <a:latin typeface="Raleway" panose="020B0503030101060003" pitchFamily="34" charset="77"/>
              </a:rPr>
              <a:t>Expand our portfolio of loans</a:t>
            </a:r>
            <a:br>
              <a:rPr lang="en-US" sz="950" dirty="0">
                <a:latin typeface="Raleway" panose="020B0503030101060003" pitchFamily="34" charset="77"/>
                <a:ea typeface="Raleway" charset="0"/>
                <a:cs typeface="Raleway" charset="0"/>
              </a:rPr>
            </a:br>
            <a:endParaRPr lang="en-US" sz="950" dirty="0">
              <a:latin typeface="Raleway" panose="020B0503030101060003" pitchFamily="34" charset="77"/>
              <a:ea typeface="Raleway" charset="0"/>
              <a:cs typeface="Raleway" charset="0"/>
            </a:endParaRPr>
          </a:p>
          <a:p>
            <a:pPr marL="171450" indent="-171450">
              <a:buFont typeface="Arial" panose="020B0604020202020204" pitchFamily="34" charset="0"/>
              <a:buChar char="•"/>
            </a:pPr>
            <a:r>
              <a:rPr lang="en-US" sz="950" dirty="0">
                <a:latin typeface="Raleway" panose="020B0503030101060003" pitchFamily="34" charset="77"/>
              </a:rPr>
              <a:t>Launch a loan origination and servicing business</a:t>
            </a:r>
          </a:p>
          <a:p>
            <a:pPr marL="171450" indent="-171450">
              <a:buFont typeface="Arial" panose="020B0604020202020204" pitchFamily="34" charset="0"/>
              <a:buChar char="•"/>
            </a:pPr>
            <a:endParaRPr lang="en-US" sz="950" dirty="0">
              <a:latin typeface="Raleway" panose="020B0503030101060003" pitchFamily="34" charset="77"/>
              <a:ea typeface="Raleway" charset="0"/>
              <a:cs typeface="Raleway" charset="0"/>
            </a:endParaRPr>
          </a:p>
          <a:p>
            <a:pPr marL="171450" indent="-171450">
              <a:buFont typeface="Arial" panose="020B0604020202020204" pitchFamily="34" charset="0"/>
              <a:buChar char="•"/>
            </a:pPr>
            <a:r>
              <a:rPr lang="en-US" sz="950" dirty="0">
                <a:latin typeface="Raleway" panose="020B0503030101060003" pitchFamily="34" charset="77"/>
              </a:rPr>
              <a:t>Continue to invest in high-growth companies within the cannabis industry</a:t>
            </a:r>
            <a:endParaRPr lang="en-US" sz="950" dirty="0">
              <a:latin typeface="Raleway" panose="020B0503030101060003" pitchFamily="34" charset="77"/>
              <a:ea typeface="Raleway" charset="0"/>
              <a:cs typeface="Raleway" charset="0"/>
            </a:endParaRPr>
          </a:p>
        </p:txBody>
      </p:sp>
      <p:sp>
        <p:nvSpPr>
          <p:cNvPr id="30" name="TextBox 29">
            <a:extLst>
              <a:ext uri="{FF2B5EF4-FFF2-40B4-BE49-F238E27FC236}">
                <a16:creationId xmlns:a16="http://schemas.microsoft.com/office/drawing/2014/main" id="{650FAF74-673E-824B-88BA-82668B21244D}"/>
              </a:ext>
            </a:extLst>
          </p:cNvPr>
          <p:cNvSpPr txBox="1"/>
          <p:nvPr/>
        </p:nvSpPr>
        <p:spPr>
          <a:xfrm>
            <a:off x="2837543" y="256070"/>
            <a:ext cx="3516424" cy="523220"/>
          </a:xfrm>
          <a:prstGeom prst="rect">
            <a:avLst/>
          </a:prstGeom>
          <a:noFill/>
        </p:spPr>
        <p:txBody>
          <a:bodyPr wrap="square" rtlCol="0">
            <a:spAutoFit/>
          </a:bodyPr>
          <a:lstStyle/>
          <a:p>
            <a:pPr algn="ctr"/>
            <a:r>
              <a:rPr lang="en-US" sz="2800" b="1" cap="all" spc="200" dirty="0">
                <a:latin typeface="Raleway" charset="0"/>
                <a:ea typeface="Raleway" charset="0"/>
                <a:cs typeface="Raleway" charset="0"/>
              </a:rPr>
              <a:t>2019 </a:t>
            </a:r>
            <a:r>
              <a:rPr lang="en-US" sz="2300" b="1" cap="all" spc="200" dirty="0">
                <a:latin typeface="Raleway" charset="0"/>
                <a:ea typeface="Raleway" charset="0"/>
                <a:cs typeface="Raleway" charset="0"/>
              </a:rPr>
              <a:t>Plans</a:t>
            </a:r>
            <a:endParaRPr lang="en-US" sz="2300" cap="all" spc="200" dirty="0">
              <a:latin typeface="Raleway" charset="0"/>
              <a:ea typeface="Raleway" charset="0"/>
              <a:cs typeface="Raleway" charset="0"/>
            </a:endParaRPr>
          </a:p>
        </p:txBody>
      </p:sp>
      <p:sp>
        <p:nvSpPr>
          <p:cNvPr id="21" name="TextBox 20">
            <a:extLst>
              <a:ext uri="{FF2B5EF4-FFF2-40B4-BE49-F238E27FC236}">
                <a16:creationId xmlns:a16="http://schemas.microsoft.com/office/drawing/2014/main" id="{C9BEB93A-8883-EB42-8DFE-A168B81BD685}"/>
              </a:ext>
            </a:extLst>
          </p:cNvPr>
          <p:cNvSpPr txBox="1"/>
          <p:nvPr/>
        </p:nvSpPr>
        <p:spPr>
          <a:xfrm rot="5400000">
            <a:off x="6903366" y="1417889"/>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KEY OBJECTIVES PER SEGMENT</a:t>
            </a:r>
            <a:endParaRPr lang="en-US" sz="700" cap="all" spc="200" dirty="0">
              <a:latin typeface="Raleway" charset="0"/>
              <a:ea typeface="Raleway" charset="0"/>
              <a:cs typeface="Raleway" charset="0"/>
            </a:endParaRPr>
          </a:p>
        </p:txBody>
      </p:sp>
      <p:pic>
        <p:nvPicPr>
          <p:cNvPr id="32" name="Picture 31">
            <a:extLst>
              <a:ext uri="{FF2B5EF4-FFF2-40B4-BE49-F238E27FC236}">
                <a16:creationId xmlns:a16="http://schemas.microsoft.com/office/drawing/2014/main" id="{5C4FA3FF-A775-0F41-A53D-8BAB27C13DD9}"/>
              </a:ext>
            </a:extLst>
          </p:cNvPr>
          <p:cNvPicPr>
            <a:picLocks noChangeAspect="1"/>
          </p:cNvPicPr>
          <p:nvPr/>
        </p:nvPicPr>
        <p:blipFill>
          <a:blip r:embed="rId3"/>
          <a:stretch>
            <a:fillRect/>
          </a:stretch>
        </p:blipFill>
        <p:spPr>
          <a:xfrm>
            <a:off x="863469" y="3202338"/>
            <a:ext cx="1738856" cy="508934"/>
          </a:xfrm>
          <a:prstGeom prst="rect">
            <a:avLst/>
          </a:prstGeom>
        </p:spPr>
      </p:pic>
      <p:pic>
        <p:nvPicPr>
          <p:cNvPr id="34" name="Picture 33">
            <a:extLst>
              <a:ext uri="{FF2B5EF4-FFF2-40B4-BE49-F238E27FC236}">
                <a16:creationId xmlns:a16="http://schemas.microsoft.com/office/drawing/2014/main" id="{6E0B7EEA-5C98-8245-9C3B-322243EF19CF}"/>
              </a:ext>
            </a:extLst>
          </p:cNvPr>
          <p:cNvPicPr>
            <a:picLocks noChangeAspect="1"/>
          </p:cNvPicPr>
          <p:nvPr/>
        </p:nvPicPr>
        <p:blipFill>
          <a:blip r:embed="rId4"/>
          <a:stretch>
            <a:fillRect/>
          </a:stretch>
        </p:blipFill>
        <p:spPr>
          <a:xfrm>
            <a:off x="6581585" y="362624"/>
            <a:ext cx="1887794" cy="531773"/>
          </a:xfrm>
          <a:prstGeom prst="rect">
            <a:avLst/>
          </a:prstGeom>
        </p:spPr>
      </p:pic>
      <p:pic>
        <p:nvPicPr>
          <p:cNvPr id="35" name="Picture 34">
            <a:extLst>
              <a:ext uri="{FF2B5EF4-FFF2-40B4-BE49-F238E27FC236}">
                <a16:creationId xmlns:a16="http://schemas.microsoft.com/office/drawing/2014/main" id="{65F9BDFB-D6E5-F14C-AD0F-5C397534AB7D}"/>
              </a:ext>
            </a:extLst>
          </p:cNvPr>
          <p:cNvPicPr>
            <a:picLocks noChangeAspect="1"/>
          </p:cNvPicPr>
          <p:nvPr/>
        </p:nvPicPr>
        <p:blipFill>
          <a:blip r:embed="rId5"/>
          <a:stretch>
            <a:fillRect/>
          </a:stretch>
        </p:blipFill>
        <p:spPr>
          <a:xfrm>
            <a:off x="3665011" y="3102697"/>
            <a:ext cx="1760707" cy="559282"/>
          </a:xfrm>
          <a:prstGeom prst="rect">
            <a:avLst/>
          </a:prstGeom>
        </p:spPr>
      </p:pic>
      <p:pic>
        <p:nvPicPr>
          <p:cNvPr id="36" name="Picture 35" descr="A close up of a logo&#13;&#10;&#13;&#10;Description automatically generated">
            <a:extLst>
              <a:ext uri="{FF2B5EF4-FFF2-40B4-BE49-F238E27FC236}">
                <a16:creationId xmlns:a16="http://schemas.microsoft.com/office/drawing/2014/main" id="{53ADBE84-5DBF-BD40-BB91-3E00D2BFB9B7}"/>
              </a:ext>
            </a:extLst>
          </p:cNvPr>
          <p:cNvPicPr>
            <a:picLocks noChangeAspect="1"/>
          </p:cNvPicPr>
          <p:nvPr/>
        </p:nvPicPr>
        <p:blipFill>
          <a:blip r:embed="rId6"/>
          <a:stretch>
            <a:fillRect/>
          </a:stretch>
        </p:blipFill>
        <p:spPr>
          <a:xfrm>
            <a:off x="604043" y="301654"/>
            <a:ext cx="1760708" cy="620249"/>
          </a:xfrm>
          <a:prstGeom prst="rect">
            <a:avLst/>
          </a:prstGeom>
        </p:spPr>
      </p:pic>
      <p:pic>
        <p:nvPicPr>
          <p:cNvPr id="22" name="Picture 21">
            <a:extLst>
              <a:ext uri="{FF2B5EF4-FFF2-40B4-BE49-F238E27FC236}">
                <a16:creationId xmlns:a16="http://schemas.microsoft.com/office/drawing/2014/main" id="{458F4031-CACA-7E4C-BD5E-CF3554F56E36}"/>
              </a:ext>
            </a:extLst>
          </p:cNvPr>
          <p:cNvPicPr>
            <a:picLocks noChangeAspect="1"/>
          </p:cNvPicPr>
          <p:nvPr/>
        </p:nvPicPr>
        <p:blipFill>
          <a:blip r:embed="rId7"/>
          <a:stretch>
            <a:fillRect/>
          </a:stretch>
        </p:blipFill>
        <p:spPr>
          <a:xfrm>
            <a:off x="6559319" y="3080698"/>
            <a:ext cx="1485453" cy="657027"/>
          </a:xfrm>
          <a:prstGeom prst="rect">
            <a:avLst/>
          </a:prstGeom>
        </p:spPr>
      </p:pic>
    </p:spTree>
    <p:extLst>
      <p:ext uri="{BB962C8B-B14F-4D97-AF65-F5344CB8AC3E}">
        <p14:creationId xmlns:p14="http://schemas.microsoft.com/office/powerpoint/2010/main" val="151403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3FFEC4D-0348-094B-8573-5047DCCF0B35}"/>
              </a:ext>
            </a:extLst>
          </p:cNvPr>
          <p:cNvPicPr>
            <a:picLocks noChangeAspect="1"/>
          </p:cNvPicPr>
          <p:nvPr/>
        </p:nvPicPr>
        <p:blipFill>
          <a:blip r:embed="rId2"/>
          <a:stretch>
            <a:fillRect/>
          </a:stretch>
        </p:blipFill>
        <p:spPr>
          <a:xfrm>
            <a:off x="4465" y="0"/>
            <a:ext cx="9135070" cy="6858000"/>
          </a:xfrm>
          <a:prstGeom prst="rect">
            <a:avLst/>
          </a:prstGeom>
        </p:spPr>
      </p:pic>
      <p:sp>
        <p:nvSpPr>
          <p:cNvPr id="7" name="TextBox 6"/>
          <p:cNvSpPr txBox="1"/>
          <p:nvPr/>
        </p:nvSpPr>
        <p:spPr>
          <a:xfrm>
            <a:off x="5564459" y="2478579"/>
            <a:ext cx="4609807" cy="2270173"/>
          </a:xfrm>
          <a:prstGeom prst="rect">
            <a:avLst/>
          </a:prstGeom>
          <a:noFill/>
        </p:spPr>
        <p:txBody>
          <a:bodyPr wrap="square" rtlCol="0">
            <a:spAutoFit/>
          </a:bodyPr>
          <a:lstStyle/>
          <a:p>
            <a:pPr>
              <a:lnSpc>
                <a:spcPct val="150000"/>
              </a:lnSpc>
            </a:pPr>
            <a:r>
              <a:rPr lang="en-US" sz="1600" dirty="0">
                <a:latin typeface="Calibri" panose="020F0502020204030204" pitchFamily="34" charset="0"/>
                <a:ea typeface="Arial Narrow" charset="0"/>
                <a:cs typeface="Calibri" panose="020F0502020204030204" pitchFamily="34" charset="0"/>
              </a:rPr>
              <a:t>INTRODUCTION </a:t>
            </a:r>
            <a:r>
              <a:rPr lang="en-US" sz="1600" b="1" dirty="0">
                <a:solidFill>
                  <a:srgbClr val="D0542F"/>
                </a:solidFill>
                <a:latin typeface="Calibri" panose="020F0502020204030204" pitchFamily="34" charset="0"/>
                <a:ea typeface="Arial Narrow" charset="0"/>
                <a:cs typeface="Calibri" panose="020F0502020204030204" pitchFamily="34" charset="0"/>
              </a:rPr>
              <a:t>2</a:t>
            </a:r>
          </a:p>
          <a:p>
            <a:pPr>
              <a:lnSpc>
                <a:spcPct val="150000"/>
              </a:lnSpc>
            </a:pPr>
            <a:r>
              <a:rPr lang="en-US" sz="1600" dirty="0">
                <a:latin typeface="Calibri" panose="020F0502020204030204" pitchFamily="34" charset="0"/>
                <a:ea typeface="Arial Narrow" charset="0"/>
                <a:cs typeface="Calibri" panose="020F0502020204030204" pitchFamily="34" charset="0"/>
              </a:rPr>
              <a:t>CURRENT BUSINESS SEGMENTS </a:t>
            </a:r>
            <a:r>
              <a:rPr lang="en-US" sz="1600" b="1" dirty="0">
                <a:solidFill>
                  <a:srgbClr val="D0542F"/>
                </a:solidFill>
                <a:latin typeface="Calibri" panose="020F0502020204030204" pitchFamily="34" charset="0"/>
                <a:ea typeface="Arial Narrow" charset="0"/>
                <a:cs typeface="Calibri" panose="020F0502020204030204" pitchFamily="34" charset="0"/>
              </a:rPr>
              <a:t>7</a:t>
            </a:r>
          </a:p>
          <a:p>
            <a:pPr>
              <a:lnSpc>
                <a:spcPct val="150000"/>
              </a:lnSpc>
            </a:pPr>
            <a:r>
              <a:rPr lang="en-US" sz="1600" dirty="0">
                <a:latin typeface="Calibri" panose="020F0502020204030204" pitchFamily="34" charset="0"/>
                <a:ea typeface="Arial Narrow" charset="0"/>
                <a:cs typeface="Calibri" panose="020F0502020204030204" pitchFamily="34" charset="0"/>
              </a:rPr>
              <a:t>FINANCIALS </a:t>
            </a:r>
            <a:r>
              <a:rPr lang="en-US" sz="1600" b="1" dirty="0">
                <a:solidFill>
                  <a:srgbClr val="D0542F"/>
                </a:solidFill>
                <a:latin typeface="Calibri" panose="020F0502020204030204" pitchFamily="34" charset="0"/>
                <a:ea typeface="Arial Narrow" charset="0"/>
                <a:cs typeface="Calibri" panose="020F0502020204030204" pitchFamily="34" charset="0"/>
              </a:rPr>
              <a:t>13</a:t>
            </a:r>
          </a:p>
          <a:p>
            <a:pPr>
              <a:lnSpc>
                <a:spcPct val="150000"/>
              </a:lnSpc>
            </a:pPr>
            <a:r>
              <a:rPr lang="en-US" sz="1600" dirty="0">
                <a:latin typeface="Calibri" panose="020F0502020204030204" pitchFamily="34" charset="0"/>
                <a:ea typeface="Arial Narrow" charset="0"/>
                <a:cs typeface="Calibri" panose="020F0502020204030204" pitchFamily="34" charset="0"/>
              </a:rPr>
              <a:t>2019 OUTLOOK </a:t>
            </a:r>
            <a:r>
              <a:rPr lang="en-US" sz="1600" b="1" dirty="0">
                <a:solidFill>
                  <a:srgbClr val="D0542F"/>
                </a:solidFill>
                <a:latin typeface="Calibri" panose="020F0502020204030204" pitchFamily="34" charset="0"/>
                <a:ea typeface="Arial Narrow" charset="0"/>
                <a:cs typeface="Calibri" panose="020F0502020204030204" pitchFamily="34" charset="0"/>
              </a:rPr>
              <a:t>16</a:t>
            </a:r>
          </a:p>
          <a:p>
            <a:pPr>
              <a:lnSpc>
                <a:spcPct val="150000"/>
              </a:lnSpc>
            </a:pPr>
            <a:r>
              <a:rPr lang="en-US" sz="1600" dirty="0">
                <a:latin typeface="Calibri" panose="020F0502020204030204" pitchFamily="34" charset="0"/>
                <a:ea typeface="Arial Narrow" charset="0"/>
                <a:cs typeface="Calibri" panose="020F0502020204030204" pitchFamily="34" charset="0"/>
              </a:rPr>
              <a:t>CONTACT </a:t>
            </a:r>
            <a:r>
              <a:rPr lang="en-US" sz="1600" b="1" dirty="0">
                <a:solidFill>
                  <a:srgbClr val="D0542F"/>
                </a:solidFill>
                <a:latin typeface="Calibri" panose="020F0502020204030204" pitchFamily="34" charset="0"/>
                <a:ea typeface="Arial Narrow" charset="0"/>
                <a:cs typeface="Calibri" panose="020F0502020204030204" pitchFamily="34" charset="0"/>
              </a:rPr>
              <a:t>22</a:t>
            </a:r>
          </a:p>
          <a:p>
            <a:pPr>
              <a:lnSpc>
                <a:spcPct val="150000"/>
              </a:lnSpc>
            </a:pPr>
            <a:endParaRPr lang="en-US" sz="1600" dirty="0">
              <a:latin typeface="Calibri" panose="020F0502020204030204" pitchFamily="34" charset="0"/>
              <a:ea typeface="Arial Narrow" charset="0"/>
              <a:cs typeface="Calibri" panose="020F0502020204030204" pitchFamily="34" charset="0"/>
            </a:endParaRPr>
          </a:p>
        </p:txBody>
      </p:sp>
      <p:sp>
        <p:nvSpPr>
          <p:cNvPr id="5" name="Slide Number Placeholder 4">
            <a:extLst>
              <a:ext uri="{FF2B5EF4-FFF2-40B4-BE49-F238E27FC236}">
                <a16:creationId xmlns:a16="http://schemas.microsoft.com/office/drawing/2014/main" id="{5E05315A-1EE1-DC46-9BD5-A2E5E3E2AE9C}"/>
              </a:ext>
            </a:extLst>
          </p:cNvPr>
          <p:cNvSpPr>
            <a:spLocks noGrp="1"/>
          </p:cNvSpPr>
          <p:nvPr>
            <p:ph type="sldNum" sz="quarter" idx="12"/>
          </p:nvPr>
        </p:nvSpPr>
        <p:spPr>
          <a:xfrm>
            <a:off x="7086600" y="6148795"/>
            <a:ext cx="2057400" cy="365125"/>
          </a:xfrm>
        </p:spPr>
        <p:txBody>
          <a:bodyPr/>
          <a:lstStyle/>
          <a:p>
            <a:fld id="{FC625D75-1F7C-8647-8818-49157A39DA64}" type="slidenum">
              <a:rPr lang="en-US" smtClean="0"/>
              <a:t>1</a:t>
            </a:fld>
            <a:endParaRPr lang="en-US" dirty="0"/>
          </a:p>
        </p:txBody>
      </p:sp>
      <p:sp>
        <p:nvSpPr>
          <p:cNvPr id="23" name="TextBox 22">
            <a:extLst>
              <a:ext uri="{FF2B5EF4-FFF2-40B4-BE49-F238E27FC236}">
                <a16:creationId xmlns:a16="http://schemas.microsoft.com/office/drawing/2014/main" id="{B4597E30-6251-6D46-85D4-25454EE321A1}"/>
              </a:ext>
            </a:extLst>
          </p:cNvPr>
          <p:cNvSpPr txBox="1"/>
          <p:nvPr/>
        </p:nvSpPr>
        <p:spPr>
          <a:xfrm>
            <a:off x="1996068" y="4806176"/>
            <a:ext cx="6217584" cy="1769715"/>
          </a:xfrm>
          <a:prstGeom prst="rect">
            <a:avLst/>
          </a:prstGeom>
          <a:noFill/>
          <a:ln>
            <a:noFill/>
          </a:ln>
        </p:spPr>
        <p:txBody>
          <a:bodyPr wrap="square" rtlCol="0">
            <a:spAutoFit/>
          </a:bodyPr>
          <a:lstStyle/>
          <a:p>
            <a:pPr algn="just"/>
            <a:r>
              <a:rPr lang="en-US" sz="650" i="1" dirty="0">
                <a:latin typeface="Raleway" charset="0"/>
                <a:ea typeface="Raleway" charset="0"/>
                <a:cs typeface="Raleway" charset="0"/>
              </a:rPr>
              <a:t>This presentation contains forward-looking statements within the meaning of the federal securities laws including statements related to future products and services we anticipate providing, the potential amount of revenue our Pueblo, Colorado facility can generate in future periods, the anticipated uses of our “Greenhouse” headquarters, our future plans, our expectations regarding new businesses in which we may expand and future acquisitions, our expectations about future developments in the regulated cannabis industry and markets, and any statements or assumptions underlying any of the foregoing. Such statements are based on management's current expectations and are subject to a number of uncertainties and risks that could cause actual results to differ materially from those described in the forward-looking statements. These statements may include words such as “anticipate,” “estimate,” “expect,” “project,” “plan,” “intend,” “believe,” “may,” “will,” “should,” “likely” and other words and terms of similar meaning in connection with any discussion of the timing or nature of future events. We cannot assure you that future developments affecting us will be those that we have anticipated. Important risks and uncertainties that could cause actual results to differ materially from our expectations include, among others, those risks and uncertainties disclosed in the “Management’s Discussion and Analysis of Financial Condition and Results of Operations” and “Rick Factors” sections of our most recent Form 10-K and Form 10-Q filed with the Securities and Exchange Commission, and similar disclosures in subsequent reports filed with the Securities and Exchange Commission.  Any forward-looking statement made by us in this presentation speaks only as of the date on which we make it.  We undertake no obligation to publicly update any forward-looking statement, whether as a result of new information, future developments or otherwise, except as may be required by any applicable securities laws. The content of this presentation is provided for information purposes only, and is not intended for trading or investment purposes.</a:t>
            </a:r>
          </a:p>
          <a:p>
            <a:r>
              <a:rPr lang="en-US" sz="600" i="1" dirty="0">
                <a:latin typeface="Raleway" charset="0"/>
                <a:ea typeface="Raleway" charset="0"/>
                <a:cs typeface="Raleway" charset="0"/>
              </a:rPr>
              <a:t> </a:t>
            </a:r>
          </a:p>
          <a:p>
            <a:r>
              <a:rPr lang="en-US" sz="600" i="1" dirty="0">
                <a:latin typeface="Raleway" charset="0"/>
                <a:ea typeface="Raleway" charset="0"/>
                <a:cs typeface="Raleway" charset="0"/>
              </a:rPr>
              <a:t> </a:t>
            </a:r>
          </a:p>
          <a:p>
            <a:endParaRPr lang="en-US" sz="600" i="1" dirty="0">
              <a:latin typeface="Raleway" charset="0"/>
              <a:ea typeface="Raleway" charset="0"/>
              <a:cs typeface="Raleway" charset="0"/>
            </a:endParaRPr>
          </a:p>
        </p:txBody>
      </p:sp>
      <p:sp>
        <p:nvSpPr>
          <p:cNvPr id="4" name="TextBox 3">
            <a:extLst>
              <a:ext uri="{FF2B5EF4-FFF2-40B4-BE49-F238E27FC236}">
                <a16:creationId xmlns:a16="http://schemas.microsoft.com/office/drawing/2014/main" id="{97913D31-95E6-3F40-8690-27CEDFED3FA5}"/>
              </a:ext>
            </a:extLst>
          </p:cNvPr>
          <p:cNvSpPr txBox="1"/>
          <p:nvPr/>
        </p:nvSpPr>
        <p:spPr>
          <a:xfrm>
            <a:off x="6348248" y="13258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02680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3C039D-05A3-C34A-8592-500CA99CE65D}"/>
              </a:ext>
            </a:extLst>
          </p:cNvPr>
          <p:cNvPicPr>
            <a:picLocks noChangeAspect="1"/>
          </p:cNvPicPr>
          <p:nvPr/>
        </p:nvPicPr>
        <p:blipFill>
          <a:blip r:embed="rId2"/>
          <a:stretch>
            <a:fillRect/>
          </a:stretch>
        </p:blipFill>
        <p:spPr>
          <a:xfrm>
            <a:off x="4465" y="0"/>
            <a:ext cx="9135070" cy="6858000"/>
          </a:xfrm>
          <a:prstGeom prst="rect">
            <a:avLst/>
          </a:prstGeom>
        </p:spPr>
      </p:pic>
      <p:sp>
        <p:nvSpPr>
          <p:cNvPr id="3" name="Slide Number Placeholder 2">
            <a:extLst>
              <a:ext uri="{FF2B5EF4-FFF2-40B4-BE49-F238E27FC236}">
                <a16:creationId xmlns:a16="http://schemas.microsoft.com/office/drawing/2014/main" id="{A9D2C5BF-03F1-DA47-A331-23C3414C647E}"/>
              </a:ext>
            </a:extLst>
          </p:cNvPr>
          <p:cNvSpPr>
            <a:spLocks noGrp="1"/>
          </p:cNvSpPr>
          <p:nvPr>
            <p:ph type="sldNum" sz="quarter" idx="12"/>
          </p:nvPr>
        </p:nvSpPr>
        <p:spPr>
          <a:xfrm>
            <a:off x="7086600" y="6144756"/>
            <a:ext cx="2057400" cy="365125"/>
          </a:xfrm>
        </p:spPr>
        <p:txBody>
          <a:bodyPr/>
          <a:lstStyle/>
          <a:p>
            <a:fld id="{FC625D75-1F7C-8647-8818-49157A39DA64}" type="slidenum">
              <a:rPr lang="en-US" smtClean="0"/>
              <a:t>19</a:t>
            </a:fld>
            <a:endParaRPr lang="en-US" dirty="0"/>
          </a:p>
        </p:txBody>
      </p:sp>
      <p:sp>
        <p:nvSpPr>
          <p:cNvPr id="5" name="Rectangle 2">
            <a:extLst>
              <a:ext uri="{FF2B5EF4-FFF2-40B4-BE49-F238E27FC236}">
                <a16:creationId xmlns:a16="http://schemas.microsoft.com/office/drawing/2014/main" id="{CFCF5764-B30C-9C42-8D7D-12A3FAE6E27F}"/>
              </a:ext>
            </a:extLst>
          </p:cNvPr>
          <p:cNvSpPr>
            <a:spLocks noChangeArrowheads="1"/>
          </p:cNvSpPr>
          <p:nvPr/>
        </p:nvSpPr>
        <p:spPr bwMode="auto">
          <a:xfrm>
            <a:off x="536296" y="1288555"/>
            <a:ext cx="163746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C10C126E-92B3-7044-8084-D888B754620D}"/>
              </a:ext>
            </a:extLst>
          </p:cNvPr>
          <p:cNvPicPr>
            <a:picLocks noChangeAspect="1" noChangeArrowheads="1"/>
          </p:cNvPicPr>
          <p:nvPr/>
        </p:nvPicPr>
        <p:blipFill>
          <a:blip r:embed="rId3"/>
          <a:stretch>
            <a:fillRect/>
          </a:stretch>
        </p:blipFill>
        <p:spPr bwMode="auto">
          <a:xfrm>
            <a:off x="1814945" y="1033415"/>
            <a:ext cx="5472546" cy="28425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5D3DFD-9AE8-8B4C-8229-1F752087924B}"/>
              </a:ext>
            </a:extLst>
          </p:cNvPr>
          <p:cNvSpPr txBox="1"/>
          <p:nvPr/>
        </p:nvSpPr>
        <p:spPr>
          <a:xfrm>
            <a:off x="2533232" y="4029088"/>
            <a:ext cx="4035972" cy="1954381"/>
          </a:xfrm>
          <a:prstGeom prst="rect">
            <a:avLst/>
          </a:prstGeom>
          <a:noFill/>
        </p:spPr>
        <p:txBody>
          <a:bodyPr wrap="square" rtlCol="0">
            <a:spAutoFit/>
          </a:bodyPr>
          <a:lstStyle/>
          <a:p>
            <a:pPr marL="171450" indent="-171450">
              <a:buFont typeface="Arial" panose="020B0604020202020204" pitchFamily="34" charset="0"/>
              <a:buChar char="•"/>
            </a:pPr>
            <a:r>
              <a:rPr lang="en-US" sz="1100" dirty="0" err="1">
                <a:solidFill>
                  <a:schemeClr val="bg1"/>
                </a:solidFill>
                <a:latin typeface="Raleway" panose="020B0503030101060003" pitchFamily="34" charset="77"/>
                <a:ea typeface="Raleway" charset="0"/>
                <a:cs typeface="Raleway" charset="0"/>
              </a:rPr>
              <a:t>Pubco</a:t>
            </a:r>
            <a:r>
              <a:rPr lang="en-US" sz="1100" dirty="0">
                <a:solidFill>
                  <a:schemeClr val="bg1"/>
                </a:solidFill>
                <a:latin typeface="Raleway" panose="020B0503030101060003" pitchFamily="34" charset="77"/>
                <a:ea typeface="Raleway" charset="0"/>
                <a:cs typeface="Raleway" charset="0"/>
              </a:rPr>
              <a:t> bill will permit public company ownership of Colorado marijuana licenses</a:t>
            </a:r>
            <a:br>
              <a:rPr lang="en-US" sz="1100" dirty="0">
                <a:solidFill>
                  <a:schemeClr val="bg1"/>
                </a:solidFill>
                <a:latin typeface="Raleway" charset="0"/>
                <a:ea typeface="Raleway" charset="0"/>
                <a:cs typeface="Raleway" charset="0"/>
              </a:rPr>
            </a:br>
            <a:endParaRPr lang="en-US" sz="1100" dirty="0">
              <a:solidFill>
                <a:schemeClr val="bg1"/>
              </a:solidFill>
              <a:latin typeface="Raleway" charset="0"/>
              <a:ea typeface="Raleway" charset="0"/>
              <a:cs typeface="Raleway" charset="0"/>
            </a:endParaRPr>
          </a:p>
          <a:p>
            <a:pPr marL="171450" indent="-171450">
              <a:buFont typeface="Arial" panose="020B0604020202020204" pitchFamily="34" charset="0"/>
              <a:buChar char="•"/>
            </a:pPr>
            <a:r>
              <a:rPr lang="en-US" sz="1100" dirty="0">
                <a:solidFill>
                  <a:schemeClr val="bg1"/>
                </a:solidFill>
                <a:latin typeface="Raleway" panose="020B0503030101060003" pitchFamily="34" charset="77"/>
              </a:rPr>
              <a:t>We expect significant industry consolidation upon passage</a:t>
            </a:r>
          </a:p>
          <a:p>
            <a:pPr marL="171450" indent="-171450">
              <a:buFont typeface="Arial" panose="020B0604020202020204" pitchFamily="34" charset="0"/>
              <a:buChar char="•"/>
            </a:pPr>
            <a:endParaRPr lang="en-US" sz="1100" dirty="0">
              <a:solidFill>
                <a:schemeClr val="bg1"/>
              </a:solidFill>
              <a:latin typeface="Raleway" panose="020B0503030101060003" pitchFamily="34" charset="77"/>
            </a:endParaRPr>
          </a:p>
          <a:p>
            <a:pPr marL="171450" indent="-171450">
              <a:buFont typeface="Arial" panose="020B0604020202020204" pitchFamily="34" charset="0"/>
              <a:buChar char="•"/>
            </a:pPr>
            <a:r>
              <a:rPr lang="en-US" sz="1100" dirty="0">
                <a:solidFill>
                  <a:schemeClr val="bg1"/>
                </a:solidFill>
                <a:latin typeface="Raleway" panose="020B0503030101060003" pitchFamily="34" charset="77"/>
                <a:ea typeface="Raleway" charset="0"/>
                <a:cs typeface="Raleway" charset="0"/>
              </a:rPr>
              <a:t>CANN is well positioned to capitalize on market consolidation </a:t>
            </a:r>
          </a:p>
          <a:p>
            <a:endParaRPr lang="en-US" sz="1100" dirty="0">
              <a:solidFill>
                <a:schemeClr val="bg1"/>
              </a:solidFill>
              <a:latin typeface="Raleway" charset="0"/>
              <a:ea typeface="Raleway" charset="0"/>
              <a:cs typeface="Raleway" charset="0"/>
            </a:endParaRPr>
          </a:p>
          <a:p>
            <a:br>
              <a:rPr lang="en-US" sz="1100" dirty="0">
                <a:solidFill>
                  <a:schemeClr val="bg1"/>
                </a:solidFill>
                <a:latin typeface="Raleway" charset="0"/>
                <a:ea typeface="Raleway" charset="0"/>
                <a:cs typeface="Raleway" charset="0"/>
              </a:rPr>
            </a:br>
            <a:endParaRPr lang="en-US" sz="1100" dirty="0">
              <a:solidFill>
                <a:schemeClr val="bg1"/>
              </a:solidFill>
              <a:latin typeface="Raleway" charset="0"/>
              <a:ea typeface="Raleway" charset="0"/>
              <a:cs typeface="Raleway" charset="0"/>
            </a:endParaRPr>
          </a:p>
        </p:txBody>
      </p:sp>
      <p:sp>
        <p:nvSpPr>
          <p:cNvPr id="7" name="TextBox 6">
            <a:extLst>
              <a:ext uri="{FF2B5EF4-FFF2-40B4-BE49-F238E27FC236}">
                <a16:creationId xmlns:a16="http://schemas.microsoft.com/office/drawing/2014/main" id="{F07FE1FE-CB49-AD4B-BBE5-C818A274DED4}"/>
              </a:ext>
            </a:extLst>
          </p:cNvPr>
          <p:cNvSpPr txBox="1"/>
          <p:nvPr/>
        </p:nvSpPr>
        <p:spPr>
          <a:xfrm rot="5400000">
            <a:off x="6923337" y="1192206"/>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PUBCO</a:t>
            </a:r>
            <a:endParaRPr lang="en-US" sz="700" cap="all" spc="200" dirty="0">
              <a:latin typeface="Raleway" charset="0"/>
              <a:ea typeface="Raleway" charset="0"/>
              <a:cs typeface="Raleway" charset="0"/>
            </a:endParaRPr>
          </a:p>
        </p:txBody>
      </p:sp>
      <p:pic>
        <p:nvPicPr>
          <p:cNvPr id="8" name="Picture 7">
            <a:extLst>
              <a:ext uri="{FF2B5EF4-FFF2-40B4-BE49-F238E27FC236}">
                <a16:creationId xmlns:a16="http://schemas.microsoft.com/office/drawing/2014/main" id="{90DAA81D-7C05-9547-8D6D-D15D85D5B70C}"/>
              </a:ext>
            </a:extLst>
          </p:cNvPr>
          <p:cNvPicPr>
            <a:picLocks noChangeAspect="1"/>
          </p:cNvPicPr>
          <p:nvPr/>
        </p:nvPicPr>
        <p:blipFill>
          <a:blip r:embed="rId4"/>
          <a:stretch>
            <a:fillRect/>
          </a:stretch>
        </p:blipFill>
        <p:spPr>
          <a:xfrm>
            <a:off x="8484655" y="429691"/>
            <a:ext cx="486708" cy="486708"/>
          </a:xfrm>
          <a:prstGeom prst="rect">
            <a:avLst/>
          </a:prstGeom>
        </p:spPr>
      </p:pic>
      <p:sp>
        <p:nvSpPr>
          <p:cNvPr id="9" name="TextBox 8">
            <a:extLst>
              <a:ext uri="{FF2B5EF4-FFF2-40B4-BE49-F238E27FC236}">
                <a16:creationId xmlns:a16="http://schemas.microsoft.com/office/drawing/2014/main" id="{D4FD119B-83F4-AC4C-B9FB-0443F8101A59}"/>
              </a:ext>
            </a:extLst>
          </p:cNvPr>
          <p:cNvSpPr txBox="1"/>
          <p:nvPr/>
        </p:nvSpPr>
        <p:spPr>
          <a:xfrm>
            <a:off x="634624" y="477433"/>
            <a:ext cx="6840824" cy="523220"/>
          </a:xfrm>
          <a:prstGeom prst="rect">
            <a:avLst/>
          </a:prstGeom>
          <a:noFill/>
        </p:spPr>
        <p:txBody>
          <a:bodyPr wrap="square" rtlCol="0">
            <a:spAutoFit/>
          </a:bodyPr>
          <a:lstStyle/>
          <a:p>
            <a:r>
              <a:rPr lang="en-US" sz="2800" b="1" spc="200" dirty="0" err="1">
                <a:latin typeface="Raleway" charset="0"/>
                <a:ea typeface="Raleway" charset="0"/>
                <a:cs typeface="Raleway" charset="0"/>
              </a:rPr>
              <a:t>Pubco</a:t>
            </a:r>
            <a:endParaRPr lang="en-US" sz="2800" b="1" spc="200" dirty="0">
              <a:latin typeface="Raleway" charset="0"/>
              <a:ea typeface="Raleway" charset="0"/>
              <a:cs typeface="Raleway" charset="0"/>
            </a:endParaRPr>
          </a:p>
        </p:txBody>
      </p:sp>
    </p:spTree>
    <p:extLst>
      <p:ext uri="{BB962C8B-B14F-4D97-AF65-F5344CB8AC3E}">
        <p14:creationId xmlns:p14="http://schemas.microsoft.com/office/powerpoint/2010/main" val="1213863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02218" y="368109"/>
            <a:ext cx="3616503" cy="200055"/>
          </a:xfrm>
          <a:prstGeom prst="rect">
            <a:avLst/>
          </a:prstGeom>
          <a:noFill/>
        </p:spPr>
        <p:txBody>
          <a:bodyPr wrap="square" rtlCol="0">
            <a:spAutoFit/>
          </a:bodyPr>
          <a:lstStyle/>
          <a:p>
            <a:pPr algn="ctr"/>
            <a:r>
              <a:rPr lang="en-US" sz="700" b="1" spc="200">
                <a:latin typeface="Raleway" charset="0"/>
                <a:ea typeface="Raleway" charset="0"/>
                <a:cs typeface="Raleway" charset="0"/>
              </a:rPr>
              <a:t>BOARD OF DIRECTORS</a:t>
            </a:r>
            <a:endParaRPr lang="en-US" sz="700" spc="200" dirty="0">
              <a:latin typeface="Raleway" charset="0"/>
              <a:ea typeface="Raleway" charset="0"/>
              <a:cs typeface="Raleway" charset="0"/>
            </a:endParaRPr>
          </a:p>
        </p:txBody>
      </p:sp>
      <p:sp>
        <p:nvSpPr>
          <p:cNvPr id="10" name="Rectangle 9"/>
          <p:cNvSpPr/>
          <p:nvPr/>
        </p:nvSpPr>
        <p:spPr>
          <a:xfrm>
            <a:off x="519515" y="2913937"/>
            <a:ext cx="997889" cy="123920"/>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D0542F"/>
              </a:highlight>
            </a:endParaRPr>
          </a:p>
        </p:txBody>
      </p:sp>
      <p:grpSp>
        <p:nvGrpSpPr>
          <p:cNvPr id="12" name="Group 11">
            <a:extLst>
              <a:ext uri="{FF2B5EF4-FFF2-40B4-BE49-F238E27FC236}">
                <a16:creationId xmlns:a16="http://schemas.microsoft.com/office/drawing/2014/main" id="{898AF85D-E339-A142-8D8D-DF490088004F}"/>
              </a:ext>
            </a:extLst>
          </p:cNvPr>
          <p:cNvGrpSpPr/>
          <p:nvPr/>
        </p:nvGrpSpPr>
        <p:grpSpPr>
          <a:xfrm>
            <a:off x="3508521" y="789190"/>
            <a:ext cx="2156107" cy="1905355"/>
            <a:chOff x="3913310" y="725857"/>
            <a:chExt cx="2156107" cy="1905355"/>
          </a:xfrm>
        </p:grpSpPr>
        <p:pic>
          <p:nvPicPr>
            <p:cNvPr id="13" name="Picture 12">
              <a:extLst>
                <a:ext uri="{FF2B5EF4-FFF2-40B4-BE49-F238E27FC236}">
                  <a16:creationId xmlns:a16="http://schemas.microsoft.com/office/drawing/2014/main" id="{84FD64D8-0AB2-5C4C-A1D6-8FB8D6E4E4E6}"/>
                </a:ext>
              </a:extLst>
            </p:cNvPr>
            <p:cNvPicPr>
              <a:picLocks noChangeAspect="1"/>
            </p:cNvPicPr>
            <p:nvPr/>
          </p:nvPicPr>
          <p:blipFill>
            <a:blip r:embed="rId3"/>
            <a:stretch>
              <a:fillRect/>
            </a:stretch>
          </p:blipFill>
          <p:spPr>
            <a:xfrm>
              <a:off x="3913310" y="725857"/>
              <a:ext cx="2156107" cy="1608244"/>
            </a:xfrm>
            <a:prstGeom prst="rect">
              <a:avLst/>
            </a:prstGeom>
          </p:spPr>
        </p:pic>
        <p:sp>
          <p:nvSpPr>
            <p:cNvPr id="14" name="TextBox 13">
              <a:extLst>
                <a:ext uri="{FF2B5EF4-FFF2-40B4-BE49-F238E27FC236}">
                  <a16:creationId xmlns:a16="http://schemas.microsoft.com/office/drawing/2014/main" id="{28AE3621-800F-D14F-8810-6E9E034E9F5D}"/>
                </a:ext>
              </a:extLst>
            </p:cNvPr>
            <p:cNvSpPr txBox="1"/>
            <p:nvPr/>
          </p:nvSpPr>
          <p:spPr>
            <a:xfrm>
              <a:off x="4655031" y="2384991"/>
              <a:ext cx="824265" cy="246221"/>
            </a:xfrm>
            <a:prstGeom prst="rect">
              <a:avLst/>
            </a:prstGeom>
            <a:noFill/>
          </p:spPr>
          <p:txBody>
            <a:bodyPr wrap="none" rtlCol="0">
              <a:spAutoFit/>
            </a:bodyPr>
            <a:lstStyle/>
            <a:p>
              <a:pPr algn="ctr"/>
              <a:r>
                <a:rPr lang="en-US" sz="1000" b="1" dirty="0">
                  <a:latin typeface="Raleway" charset="0"/>
                  <a:ea typeface="Raleway" charset="0"/>
                  <a:cs typeface="Raleway" charset="0"/>
                </a:rPr>
                <a:t>DIRECTOR</a:t>
              </a:r>
            </a:p>
          </p:txBody>
        </p:sp>
        <p:sp>
          <p:nvSpPr>
            <p:cNvPr id="15" name="TextBox 14">
              <a:extLst>
                <a:ext uri="{FF2B5EF4-FFF2-40B4-BE49-F238E27FC236}">
                  <a16:creationId xmlns:a16="http://schemas.microsoft.com/office/drawing/2014/main" id="{42F7F3D7-5386-514E-AA96-31105CF853EA}"/>
                </a:ext>
              </a:extLst>
            </p:cNvPr>
            <p:cNvSpPr txBox="1"/>
            <p:nvPr/>
          </p:nvSpPr>
          <p:spPr>
            <a:xfrm>
              <a:off x="4488326" y="2199387"/>
              <a:ext cx="1157689" cy="276999"/>
            </a:xfrm>
            <a:prstGeom prst="rect">
              <a:avLst/>
            </a:prstGeom>
            <a:noFill/>
          </p:spPr>
          <p:txBody>
            <a:bodyPr wrap="none" rtlCol="0">
              <a:spAutoFit/>
            </a:bodyPr>
            <a:lstStyle/>
            <a:p>
              <a:pPr algn="ctr"/>
              <a:r>
                <a:rPr lang="en-US" sz="1200" dirty="0">
                  <a:solidFill>
                    <a:schemeClr val="tx1">
                      <a:lumMod val="50000"/>
                      <a:lumOff val="50000"/>
                    </a:schemeClr>
                  </a:solidFill>
                  <a:latin typeface="Raleway" charset="0"/>
                  <a:ea typeface="Raleway" charset="0"/>
                  <a:cs typeface="Raleway" charset="0"/>
                </a:rPr>
                <a:t>Duncan Levin</a:t>
              </a:r>
            </a:p>
          </p:txBody>
        </p:sp>
      </p:grpSp>
      <p:sp>
        <p:nvSpPr>
          <p:cNvPr id="16" name="TextBox 15">
            <a:extLst>
              <a:ext uri="{FF2B5EF4-FFF2-40B4-BE49-F238E27FC236}">
                <a16:creationId xmlns:a16="http://schemas.microsoft.com/office/drawing/2014/main" id="{D5629E2F-689F-574C-8245-7701BE255EE9}"/>
              </a:ext>
            </a:extLst>
          </p:cNvPr>
          <p:cNvSpPr txBox="1"/>
          <p:nvPr/>
        </p:nvSpPr>
        <p:spPr>
          <a:xfrm>
            <a:off x="197425" y="3204707"/>
            <a:ext cx="1759573" cy="2631490"/>
          </a:xfrm>
          <a:prstGeom prst="rect">
            <a:avLst/>
          </a:prstGeom>
          <a:noFill/>
        </p:spPr>
        <p:txBody>
          <a:bodyPr wrap="square" rtlCol="0">
            <a:spAutoFit/>
          </a:bodyPr>
          <a:lstStyle/>
          <a:p>
            <a:r>
              <a:rPr lang="en-US" sz="750" dirty="0">
                <a:latin typeface="Raleway" charset="0"/>
                <a:ea typeface="Raleway" charset="0"/>
                <a:cs typeface="Raleway" charset="0"/>
              </a:rPr>
              <a:t>Mr. </a:t>
            </a:r>
            <a:r>
              <a:rPr lang="en-US" sz="750" dirty="0" err="1">
                <a:latin typeface="Raleway" charset="0"/>
                <a:ea typeface="Raleway" charset="0"/>
                <a:cs typeface="Raleway" charset="0"/>
              </a:rPr>
              <a:t>Feinsod</a:t>
            </a:r>
            <a:r>
              <a:rPr lang="en-US" sz="750" dirty="0">
                <a:latin typeface="Raleway" charset="0"/>
                <a:ea typeface="Raleway" charset="0"/>
                <a:cs typeface="Raleway" charset="0"/>
              </a:rPr>
              <a:t> is the Managing Member of Infinity Capital, LLC, an investment management company he founded in 1999. From 2006 through 2013, he served in various executive positions at </a:t>
            </a:r>
            <a:r>
              <a:rPr lang="en-US" sz="750" dirty="0" err="1">
                <a:latin typeface="Raleway" charset="0"/>
                <a:ea typeface="Raleway" charset="0"/>
                <a:cs typeface="Raleway" charset="0"/>
              </a:rPr>
              <a:t>Ameritrans</a:t>
            </a:r>
            <a:r>
              <a:rPr lang="en-US" sz="750" dirty="0">
                <a:latin typeface="Raleway" charset="0"/>
                <a:ea typeface="Raleway" charset="0"/>
                <a:cs typeface="Raleway" charset="0"/>
              </a:rPr>
              <a:t> Capital Corporation, a business development company. Mr. </a:t>
            </a:r>
            <a:r>
              <a:rPr lang="en-US" sz="750" dirty="0" err="1">
                <a:latin typeface="Raleway" charset="0"/>
                <a:ea typeface="Raleway" charset="0"/>
                <a:cs typeface="Raleway" charset="0"/>
              </a:rPr>
              <a:t>Feinsod</a:t>
            </a:r>
            <a:r>
              <a:rPr lang="en-US" sz="750" dirty="0">
                <a:latin typeface="Raleway" charset="0"/>
                <a:ea typeface="Raleway" charset="0"/>
                <a:cs typeface="Raleway" charset="0"/>
              </a:rPr>
              <a:t> served as a director of </a:t>
            </a:r>
            <a:r>
              <a:rPr lang="en-US" sz="750" dirty="0" err="1">
                <a:latin typeface="Raleway" charset="0"/>
                <a:ea typeface="Raleway" charset="0"/>
                <a:cs typeface="Raleway" charset="0"/>
              </a:rPr>
              <a:t>Ameritrans</a:t>
            </a:r>
            <a:r>
              <a:rPr lang="en-US" sz="750" dirty="0">
                <a:latin typeface="Raleway" charset="0"/>
                <a:ea typeface="Raleway" charset="0"/>
                <a:cs typeface="Raleway" charset="0"/>
              </a:rPr>
              <a:t> Capital from December 2005 until July 2013. Mr. </a:t>
            </a:r>
            <a:r>
              <a:rPr lang="en-US" sz="750" dirty="0" err="1">
                <a:latin typeface="Raleway" charset="0"/>
                <a:ea typeface="Raleway" charset="0"/>
                <a:cs typeface="Raleway" charset="0"/>
              </a:rPr>
              <a:t>Feinsod</a:t>
            </a:r>
            <a:r>
              <a:rPr lang="en-US" sz="750" dirty="0">
                <a:latin typeface="Raleway" charset="0"/>
                <a:ea typeface="Raleway" charset="0"/>
                <a:cs typeface="Raleway" charset="0"/>
              </a:rPr>
              <a:t> was an investment analyst and portfolio manager at Mark Boyar &amp; Company, Inc., a broker-dealer. He is admitted to practice law in New York and served as an associate in the Corporate Law Department of Paul, Hastings, </a:t>
            </a:r>
            <a:r>
              <a:rPr lang="en-US" sz="750" dirty="0" err="1">
                <a:latin typeface="Raleway" charset="0"/>
                <a:ea typeface="Raleway" charset="0"/>
                <a:cs typeface="Raleway" charset="0"/>
              </a:rPr>
              <a:t>Janofsky</a:t>
            </a:r>
            <a:r>
              <a:rPr lang="en-US" sz="750" dirty="0">
                <a:latin typeface="Raleway" charset="0"/>
                <a:ea typeface="Raleway" charset="0"/>
                <a:cs typeface="Raleway" charset="0"/>
              </a:rPr>
              <a:t> &amp; Walker LLP. Mr. </a:t>
            </a:r>
            <a:r>
              <a:rPr lang="en-US" sz="750" dirty="0" err="1">
                <a:latin typeface="Raleway" charset="0"/>
                <a:ea typeface="Raleway" charset="0"/>
                <a:cs typeface="Raleway" charset="0"/>
              </a:rPr>
              <a:t>Feinsod</a:t>
            </a:r>
            <a:r>
              <a:rPr lang="en-US" sz="750" dirty="0">
                <a:latin typeface="Raleway" charset="0"/>
                <a:ea typeface="Raleway" charset="0"/>
                <a:cs typeface="Raleway" charset="0"/>
              </a:rPr>
              <a:t> holds a J.D. from Fordham University School of Law and a B.A. from George Washington University.</a:t>
            </a:r>
          </a:p>
        </p:txBody>
      </p:sp>
      <p:sp>
        <p:nvSpPr>
          <p:cNvPr id="17" name="Rectangle 16">
            <a:extLst>
              <a:ext uri="{FF2B5EF4-FFF2-40B4-BE49-F238E27FC236}">
                <a16:creationId xmlns:a16="http://schemas.microsoft.com/office/drawing/2014/main" id="{9C88F949-29DE-8342-B011-9D7E360D2112}"/>
              </a:ext>
            </a:extLst>
          </p:cNvPr>
          <p:cNvSpPr/>
          <p:nvPr/>
        </p:nvSpPr>
        <p:spPr>
          <a:xfrm>
            <a:off x="3850088" y="3241703"/>
            <a:ext cx="1600797" cy="2746906"/>
          </a:xfrm>
          <a:prstGeom prst="rect">
            <a:avLst/>
          </a:prstGeom>
        </p:spPr>
        <p:txBody>
          <a:bodyPr wrap="square">
            <a:spAutoFit/>
          </a:bodyPr>
          <a:lstStyle/>
          <a:p>
            <a:r>
              <a:rPr lang="en-US" sz="750" dirty="0">
                <a:latin typeface="Raleway" charset="0"/>
                <a:ea typeface="Raleway" charset="0"/>
                <a:cs typeface="Raleway" charset="0"/>
              </a:rPr>
              <a:t>Mr.  Levin is an expert in  anti-money laundering, internal investigations, and anti-fraud. After working at the highest levels of state and federal law enforcement, Mr. Levin now consults with businesses facing challenges, including regulatory, investigatory, and anti-fraud issues. He was a line prosecutor and clerked for Hon. Nicholas G. </a:t>
            </a:r>
            <a:r>
              <a:rPr lang="en-US" sz="750" dirty="0" err="1">
                <a:latin typeface="Raleway" charset="0"/>
                <a:ea typeface="Raleway" charset="0"/>
                <a:cs typeface="Raleway" charset="0"/>
              </a:rPr>
              <a:t>Garaufis</a:t>
            </a:r>
            <a:r>
              <a:rPr lang="en-US" sz="750" dirty="0">
                <a:latin typeface="Raleway" charset="0"/>
                <a:ea typeface="Raleway" charset="0"/>
                <a:cs typeface="Raleway" charset="0"/>
              </a:rPr>
              <a:t> on the U.S. District Court. He has practiced privately, lectured  for the U.S. DOJ and the District Attorney’s Office. He serves on the Criminal Law committee of the Bar Association for the City of New York. Mr. Levin is a graduate of Yale College, where he was elected to Phi Beta Kappa, and Yale Law School.</a:t>
            </a:r>
          </a:p>
        </p:txBody>
      </p:sp>
      <p:sp>
        <p:nvSpPr>
          <p:cNvPr id="18" name="TextBox 17">
            <a:extLst>
              <a:ext uri="{FF2B5EF4-FFF2-40B4-BE49-F238E27FC236}">
                <a16:creationId xmlns:a16="http://schemas.microsoft.com/office/drawing/2014/main" id="{714EF81F-CB19-2844-AEE4-7EBEF734C4C1}"/>
              </a:ext>
            </a:extLst>
          </p:cNvPr>
          <p:cNvSpPr txBox="1"/>
          <p:nvPr/>
        </p:nvSpPr>
        <p:spPr>
          <a:xfrm>
            <a:off x="7433858" y="3241704"/>
            <a:ext cx="1575672" cy="2631490"/>
          </a:xfrm>
          <a:prstGeom prst="rect">
            <a:avLst/>
          </a:prstGeom>
          <a:noFill/>
        </p:spPr>
        <p:txBody>
          <a:bodyPr wrap="square" rtlCol="0">
            <a:spAutoFit/>
          </a:bodyPr>
          <a:lstStyle/>
          <a:p>
            <a:r>
              <a:rPr lang="en-US" sz="750" dirty="0">
                <a:latin typeface="Raleway" charset="0"/>
                <a:ea typeface="Raleway" charset="0"/>
                <a:cs typeface="Raleway" charset="0"/>
              </a:rPr>
              <a:t>Mr. </a:t>
            </a:r>
            <a:r>
              <a:rPr lang="en-US" sz="750" dirty="0" err="1">
                <a:latin typeface="Raleway" charset="0"/>
                <a:ea typeface="Raleway" charset="0"/>
                <a:cs typeface="Raleway" charset="0"/>
              </a:rPr>
              <a:t>Frichtel</a:t>
            </a:r>
            <a:r>
              <a:rPr lang="en-US" sz="750" dirty="0">
                <a:latin typeface="Raleway" charset="0"/>
                <a:ea typeface="Raleway" charset="0"/>
                <a:cs typeface="Raleway" charset="0"/>
              </a:rPr>
              <a:t> served as a managing partner of IBC Capital Group, a commercial real estate and finance company, from 2002 to June of 2013. Since 2010 Mr. </a:t>
            </a:r>
            <a:r>
              <a:rPr lang="en-US" sz="750" dirty="0" err="1">
                <a:latin typeface="Raleway" charset="0"/>
                <a:ea typeface="Raleway" charset="0"/>
                <a:cs typeface="Raleway" charset="0"/>
              </a:rPr>
              <a:t>Frichtel</a:t>
            </a:r>
            <a:r>
              <a:rPr lang="en-US" sz="750" dirty="0">
                <a:latin typeface="Raleway" charset="0"/>
                <a:ea typeface="Raleway" charset="0"/>
                <a:cs typeface="Raleway" charset="0"/>
              </a:rPr>
              <a:t> has consulted for numerous clients throughout the nation that are engaged in the medical marijuana business and has written articles for Bloomberg news regarding the cannabis industry. Between 1999 and 2001, Mr. </a:t>
            </a:r>
            <a:r>
              <a:rPr lang="en-US" sz="750" dirty="0" err="1">
                <a:latin typeface="Raleway" charset="0"/>
                <a:ea typeface="Raleway" charset="0"/>
                <a:cs typeface="Raleway" charset="0"/>
              </a:rPr>
              <a:t>Frichtel</a:t>
            </a:r>
            <a:r>
              <a:rPr lang="en-US" sz="750" dirty="0">
                <a:latin typeface="Raleway" charset="0"/>
                <a:ea typeface="Raleway" charset="0"/>
                <a:cs typeface="Raleway" charset="0"/>
              </a:rPr>
              <a:t> was the president and Chief Operating Officer of EOS Group, a division of Health Net, a NYSE listed healthcare company. Mr. </a:t>
            </a:r>
            <a:r>
              <a:rPr lang="en-US" sz="750" dirty="0" err="1">
                <a:latin typeface="Raleway" charset="0"/>
                <a:ea typeface="Raleway" charset="0"/>
                <a:cs typeface="Raleway" charset="0"/>
              </a:rPr>
              <a:t>Frichtel</a:t>
            </a:r>
            <a:r>
              <a:rPr lang="en-US" sz="750" dirty="0">
                <a:latin typeface="Raleway" charset="0"/>
                <a:ea typeface="Raleway" charset="0"/>
                <a:cs typeface="Raleway" charset="0"/>
              </a:rPr>
              <a:t> received a Bachelor of Science degree in Business Administration from Colorado State University.</a:t>
            </a:r>
          </a:p>
        </p:txBody>
      </p:sp>
      <p:grpSp>
        <p:nvGrpSpPr>
          <p:cNvPr id="19" name="Group 18">
            <a:extLst>
              <a:ext uri="{FF2B5EF4-FFF2-40B4-BE49-F238E27FC236}">
                <a16:creationId xmlns:a16="http://schemas.microsoft.com/office/drawing/2014/main" id="{5B44B140-4035-7D48-B9FE-5C1F94E0E6CB}"/>
              </a:ext>
            </a:extLst>
          </p:cNvPr>
          <p:cNvGrpSpPr/>
          <p:nvPr/>
        </p:nvGrpSpPr>
        <p:grpSpPr>
          <a:xfrm>
            <a:off x="7582785" y="953735"/>
            <a:ext cx="1303466" cy="1743319"/>
            <a:chOff x="7489217" y="902883"/>
            <a:chExt cx="1303466" cy="1743319"/>
          </a:xfrm>
        </p:grpSpPr>
        <p:pic>
          <p:nvPicPr>
            <p:cNvPr id="20" name="Picture 19">
              <a:extLst>
                <a:ext uri="{FF2B5EF4-FFF2-40B4-BE49-F238E27FC236}">
                  <a16:creationId xmlns:a16="http://schemas.microsoft.com/office/drawing/2014/main" id="{7D9E24F4-732E-8D44-BF15-F69C3981253E}"/>
                </a:ext>
              </a:extLst>
            </p:cNvPr>
            <p:cNvPicPr>
              <a:picLocks noChangeAspect="1"/>
            </p:cNvPicPr>
            <p:nvPr/>
          </p:nvPicPr>
          <p:blipFill rotWithShape="1">
            <a:blip r:embed="rId4"/>
            <a:srcRect l="7433" t="9874" r="9874" b="7433"/>
            <a:stretch/>
          </p:blipFill>
          <p:spPr>
            <a:xfrm>
              <a:off x="7489217" y="902883"/>
              <a:ext cx="1268200" cy="1302476"/>
            </a:xfrm>
            <a:prstGeom prst="ellipse">
              <a:avLst/>
            </a:prstGeom>
          </p:spPr>
        </p:pic>
        <p:sp>
          <p:nvSpPr>
            <p:cNvPr id="21" name="TextBox 20">
              <a:extLst>
                <a:ext uri="{FF2B5EF4-FFF2-40B4-BE49-F238E27FC236}">
                  <a16:creationId xmlns:a16="http://schemas.microsoft.com/office/drawing/2014/main" id="{C90B055B-5A75-8348-8234-587993E8C78A}"/>
                </a:ext>
              </a:extLst>
            </p:cNvPr>
            <p:cNvSpPr txBox="1"/>
            <p:nvPr/>
          </p:nvSpPr>
          <p:spPr>
            <a:xfrm>
              <a:off x="7760831" y="2399981"/>
              <a:ext cx="821058" cy="246221"/>
            </a:xfrm>
            <a:prstGeom prst="rect">
              <a:avLst/>
            </a:prstGeom>
            <a:noFill/>
          </p:spPr>
          <p:txBody>
            <a:bodyPr wrap="none" rtlCol="0">
              <a:spAutoFit/>
            </a:bodyPr>
            <a:lstStyle/>
            <a:p>
              <a:pPr algn="ctr"/>
              <a:r>
                <a:rPr lang="en-US" sz="1000" b="1" dirty="0">
                  <a:latin typeface="Raleway" panose="020B0503030101060003" pitchFamily="34" charset="77"/>
                </a:rPr>
                <a:t>DIRECTOR</a:t>
              </a:r>
            </a:p>
          </p:txBody>
        </p:sp>
        <p:sp>
          <p:nvSpPr>
            <p:cNvPr id="22" name="TextBox 21">
              <a:extLst>
                <a:ext uri="{FF2B5EF4-FFF2-40B4-BE49-F238E27FC236}">
                  <a16:creationId xmlns:a16="http://schemas.microsoft.com/office/drawing/2014/main" id="{15239BC5-76B7-7642-92B6-D704D2744AB2}"/>
                </a:ext>
              </a:extLst>
            </p:cNvPr>
            <p:cNvSpPr txBox="1"/>
            <p:nvPr/>
          </p:nvSpPr>
          <p:spPr>
            <a:xfrm>
              <a:off x="7550035" y="2199387"/>
              <a:ext cx="1242648" cy="276999"/>
            </a:xfrm>
            <a:prstGeom prst="rect">
              <a:avLst/>
            </a:prstGeom>
            <a:noFill/>
          </p:spPr>
          <p:txBody>
            <a:bodyPr wrap="none" rtlCol="0">
              <a:spAutoFit/>
            </a:bodyPr>
            <a:lstStyle/>
            <a:p>
              <a:pPr algn="ctr"/>
              <a:r>
                <a:rPr lang="en-US" sz="1200" dirty="0">
                  <a:solidFill>
                    <a:schemeClr val="tx1">
                      <a:lumMod val="50000"/>
                      <a:lumOff val="50000"/>
                    </a:schemeClr>
                  </a:solidFill>
                  <a:latin typeface="Raleway" charset="0"/>
                  <a:ea typeface="Raleway" charset="0"/>
                  <a:cs typeface="Raleway" charset="0"/>
                </a:rPr>
                <a:t>Robert </a:t>
              </a:r>
              <a:r>
                <a:rPr lang="en-US" sz="1200" dirty="0" err="1">
                  <a:solidFill>
                    <a:schemeClr val="tx1">
                      <a:lumMod val="50000"/>
                      <a:lumOff val="50000"/>
                    </a:schemeClr>
                  </a:solidFill>
                  <a:latin typeface="Raleway" charset="0"/>
                  <a:ea typeface="Raleway" charset="0"/>
                  <a:cs typeface="Raleway" charset="0"/>
                </a:rPr>
                <a:t>Frichtel</a:t>
              </a:r>
              <a:endParaRPr lang="en-US" sz="1200" dirty="0">
                <a:solidFill>
                  <a:schemeClr val="tx1">
                    <a:lumMod val="50000"/>
                    <a:lumOff val="50000"/>
                  </a:schemeClr>
                </a:solidFill>
                <a:latin typeface="Raleway" charset="0"/>
                <a:ea typeface="Raleway" charset="0"/>
                <a:cs typeface="Raleway" charset="0"/>
              </a:endParaRPr>
            </a:p>
          </p:txBody>
        </p:sp>
      </p:grpSp>
      <p:sp>
        <p:nvSpPr>
          <p:cNvPr id="23" name="TextBox 22">
            <a:extLst>
              <a:ext uri="{FF2B5EF4-FFF2-40B4-BE49-F238E27FC236}">
                <a16:creationId xmlns:a16="http://schemas.microsoft.com/office/drawing/2014/main" id="{8BB25275-2B62-834A-8825-54F36E19BF59}"/>
              </a:ext>
            </a:extLst>
          </p:cNvPr>
          <p:cNvSpPr txBox="1"/>
          <p:nvPr/>
        </p:nvSpPr>
        <p:spPr>
          <a:xfrm>
            <a:off x="2015749" y="3225094"/>
            <a:ext cx="1651417" cy="2862322"/>
          </a:xfrm>
          <a:prstGeom prst="rect">
            <a:avLst/>
          </a:prstGeom>
          <a:noFill/>
        </p:spPr>
        <p:txBody>
          <a:bodyPr wrap="square" rtlCol="0">
            <a:spAutoFit/>
          </a:bodyPr>
          <a:lstStyle/>
          <a:p>
            <a:r>
              <a:rPr lang="en-US" sz="750" dirty="0">
                <a:latin typeface="Raleway" panose="020B0503030101060003" pitchFamily="34" charset="77"/>
              </a:rPr>
              <a:t>Mr. </a:t>
            </a:r>
            <a:r>
              <a:rPr lang="en-US" sz="750" dirty="0" err="1">
                <a:latin typeface="Raleway" panose="020B0503030101060003" pitchFamily="34" charset="77"/>
              </a:rPr>
              <a:t>Boockvar</a:t>
            </a:r>
            <a:r>
              <a:rPr lang="en-US" sz="750" dirty="0">
                <a:latin typeface="Raleway" panose="020B0503030101060003" pitchFamily="34" charset="77"/>
              </a:rPr>
              <a:t> is the Chief Investment Officer of </a:t>
            </a:r>
            <a:r>
              <a:rPr lang="en-US" sz="750" dirty="0" err="1">
                <a:latin typeface="Raleway" panose="020B0503030101060003" pitchFamily="34" charset="77"/>
              </a:rPr>
              <a:t>Bleakley</a:t>
            </a:r>
            <a:r>
              <a:rPr lang="en-US" sz="750" dirty="0">
                <a:latin typeface="Raleway" panose="020B0503030101060003" pitchFamily="34" charset="77"/>
              </a:rPr>
              <a:t> Advisory Group, a multi-billion dollar wealth management firm. He is also the Editor of The </a:t>
            </a:r>
            <a:r>
              <a:rPr lang="en-US" sz="750" dirty="0" err="1">
                <a:latin typeface="Raleway" panose="020B0503030101060003" pitchFamily="34" charset="77"/>
              </a:rPr>
              <a:t>Boock</a:t>
            </a:r>
            <a:r>
              <a:rPr lang="en-US" sz="750" dirty="0">
                <a:latin typeface="Raleway" panose="020B0503030101060003" pitchFamily="34" charset="77"/>
              </a:rPr>
              <a:t> Report, a macro economic and market newsletter. He is also a CNBC contributor. Prior he was the Chief Market Analyst with The Lindsey Group, a macro economic and market research firm. Before this he spent a brief time at the hedge fund Omega Advisors as a macro strategist and portfolio manager. Previously, he was a partner at Miller Tabak + Co. for 18 years as the firm's equity strategist and a portfolio manager at Miller Tabak Advisors. Peter graduated Magna Cum Laude with a BBA in Finance from George Washington University. </a:t>
            </a:r>
            <a:endParaRPr lang="en-US" sz="750" dirty="0">
              <a:latin typeface="Raleway" panose="020B0503030101060003" pitchFamily="34" charset="77"/>
              <a:ea typeface="Raleway" charset="0"/>
              <a:cs typeface="Raleway" charset="0"/>
            </a:endParaRPr>
          </a:p>
        </p:txBody>
      </p:sp>
      <p:grpSp>
        <p:nvGrpSpPr>
          <p:cNvPr id="24" name="Group 23">
            <a:extLst>
              <a:ext uri="{FF2B5EF4-FFF2-40B4-BE49-F238E27FC236}">
                <a16:creationId xmlns:a16="http://schemas.microsoft.com/office/drawing/2014/main" id="{15419850-996A-8F40-8AFB-AA7E8D7BB2FB}"/>
              </a:ext>
            </a:extLst>
          </p:cNvPr>
          <p:cNvGrpSpPr/>
          <p:nvPr/>
        </p:nvGrpSpPr>
        <p:grpSpPr>
          <a:xfrm>
            <a:off x="2100660" y="860156"/>
            <a:ext cx="1596339" cy="1810770"/>
            <a:chOff x="2268109" y="820442"/>
            <a:chExt cx="1596339" cy="1810770"/>
          </a:xfrm>
        </p:grpSpPr>
        <p:pic>
          <p:nvPicPr>
            <p:cNvPr id="25" name="Picture 24">
              <a:extLst>
                <a:ext uri="{FF2B5EF4-FFF2-40B4-BE49-F238E27FC236}">
                  <a16:creationId xmlns:a16="http://schemas.microsoft.com/office/drawing/2014/main" id="{331C7304-CB87-8048-AE50-E331B26E58E1}"/>
                </a:ext>
              </a:extLst>
            </p:cNvPr>
            <p:cNvPicPr>
              <a:picLocks/>
            </p:cNvPicPr>
            <p:nvPr/>
          </p:nvPicPr>
          <p:blipFill>
            <a:blip r:embed="rId5"/>
            <a:stretch>
              <a:fillRect/>
            </a:stretch>
          </p:blipFill>
          <p:spPr>
            <a:xfrm>
              <a:off x="2268109" y="820442"/>
              <a:ext cx="1596339" cy="1504946"/>
            </a:xfrm>
            <a:prstGeom prst="ellipse">
              <a:avLst/>
            </a:prstGeom>
          </p:spPr>
        </p:pic>
        <p:sp>
          <p:nvSpPr>
            <p:cNvPr id="26" name="TextBox 25">
              <a:extLst>
                <a:ext uri="{FF2B5EF4-FFF2-40B4-BE49-F238E27FC236}">
                  <a16:creationId xmlns:a16="http://schemas.microsoft.com/office/drawing/2014/main" id="{E748A229-C00B-7C47-A060-7B24472CF557}"/>
                </a:ext>
              </a:extLst>
            </p:cNvPr>
            <p:cNvSpPr txBox="1"/>
            <p:nvPr/>
          </p:nvSpPr>
          <p:spPr>
            <a:xfrm>
              <a:off x="2654145" y="2384991"/>
              <a:ext cx="824265" cy="246221"/>
            </a:xfrm>
            <a:prstGeom prst="rect">
              <a:avLst/>
            </a:prstGeom>
            <a:noFill/>
          </p:spPr>
          <p:txBody>
            <a:bodyPr wrap="none" rtlCol="0">
              <a:spAutoFit/>
            </a:bodyPr>
            <a:lstStyle/>
            <a:p>
              <a:pPr algn="ctr"/>
              <a:r>
                <a:rPr lang="en-US" sz="1000" b="1" dirty="0">
                  <a:latin typeface="Raleway" charset="0"/>
                  <a:ea typeface="Raleway" charset="0"/>
                  <a:cs typeface="Raleway" charset="0"/>
                </a:rPr>
                <a:t>DIRECTOR</a:t>
              </a:r>
            </a:p>
          </p:txBody>
        </p:sp>
        <p:sp>
          <p:nvSpPr>
            <p:cNvPr id="27" name="TextBox 26">
              <a:extLst>
                <a:ext uri="{FF2B5EF4-FFF2-40B4-BE49-F238E27FC236}">
                  <a16:creationId xmlns:a16="http://schemas.microsoft.com/office/drawing/2014/main" id="{610274B8-66B7-6B4F-82E4-B4D67E09E3A5}"/>
                </a:ext>
              </a:extLst>
            </p:cNvPr>
            <p:cNvSpPr txBox="1"/>
            <p:nvPr/>
          </p:nvSpPr>
          <p:spPr>
            <a:xfrm>
              <a:off x="2428124" y="2199387"/>
              <a:ext cx="1276310" cy="276999"/>
            </a:xfrm>
            <a:prstGeom prst="rect">
              <a:avLst/>
            </a:prstGeom>
            <a:noFill/>
          </p:spPr>
          <p:txBody>
            <a:bodyPr wrap="none" rtlCol="0">
              <a:spAutoFit/>
            </a:bodyPr>
            <a:lstStyle/>
            <a:p>
              <a:pPr algn="ctr"/>
              <a:r>
                <a:rPr lang="en-US" sz="1200" dirty="0">
                  <a:solidFill>
                    <a:schemeClr val="tx1">
                      <a:lumMod val="50000"/>
                      <a:lumOff val="50000"/>
                    </a:schemeClr>
                  </a:solidFill>
                  <a:latin typeface="Raleway" charset="0"/>
                  <a:ea typeface="Raleway" charset="0"/>
                  <a:cs typeface="Raleway" charset="0"/>
                </a:rPr>
                <a:t>Peter </a:t>
              </a:r>
              <a:r>
                <a:rPr lang="en-US" sz="1200" dirty="0" err="1">
                  <a:solidFill>
                    <a:schemeClr val="tx1">
                      <a:lumMod val="50000"/>
                      <a:lumOff val="50000"/>
                    </a:schemeClr>
                  </a:solidFill>
                  <a:latin typeface="Raleway" charset="0"/>
                  <a:ea typeface="Raleway" charset="0"/>
                  <a:cs typeface="Raleway" charset="0"/>
                </a:rPr>
                <a:t>Boockvar</a:t>
              </a:r>
              <a:endParaRPr lang="en-US" sz="1200" dirty="0">
                <a:solidFill>
                  <a:schemeClr val="tx1">
                    <a:lumMod val="50000"/>
                    <a:lumOff val="50000"/>
                  </a:schemeClr>
                </a:solidFill>
                <a:latin typeface="Raleway" charset="0"/>
                <a:ea typeface="Raleway" charset="0"/>
                <a:cs typeface="Raleway" charset="0"/>
              </a:endParaRPr>
            </a:p>
          </p:txBody>
        </p:sp>
      </p:grpSp>
      <p:grpSp>
        <p:nvGrpSpPr>
          <p:cNvPr id="28" name="Group 27">
            <a:extLst>
              <a:ext uri="{FF2B5EF4-FFF2-40B4-BE49-F238E27FC236}">
                <a16:creationId xmlns:a16="http://schemas.microsoft.com/office/drawing/2014/main" id="{31BB7F0E-46C3-1E47-BE26-25D57DD1B9B5}"/>
              </a:ext>
            </a:extLst>
          </p:cNvPr>
          <p:cNvGrpSpPr/>
          <p:nvPr/>
        </p:nvGrpSpPr>
        <p:grpSpPr>
          <a:xfrm>
            <a:off x="5710924" y="890855"/>
            <a:ext cx="1493716" cy="1801749"/>
            <a:chOff x="5930095" y="829463"/>
            <a:chExt cx="1493716" cy="1801749"/>
          </a:xfrm>
        </p:grpSpPr>
        <p:pic>
          <p:nvPicPr>
            <p:cNvPr id="29" name="Picture 28">
              <a:extLst>
                <a:ext uri="{FF2B5EF4-FFF2-40B4-BE49-F238E27FC236}">
                  <a16:creationId xmlns:a16="http://schemas.microsoft.com/office/drawing/2014/main" id="{021B806E-9A2A-2341-AF02-ACEA7F260170}"/>
                </a:ext>
              </a:extLst>
            </p:cNvPr>
            <p:cNvPicPr>
              <a:picLocks noChangeAspect="1"/>
            </p:cNvPicPr>
            <p:nvPr/>
          </p:nvPicPr>
          <p:blipFill>
            <a:blip r:embed="rId6"/>
            <a:stretch>
              <a:fillRect/>
            </a:stretch>
          </p:blipFill>
          <p:spPr>
            <a:xfrm>
              <a:off x="5930095" y="829463"/>
              <a:ext cx="1493716" cy="1475426"/>
            </a:xfrm>
            <a:prstGeom prst="rect">
              <a:avLst/>
            </a:prstGeom>
          </p:spPr>
        </p:pic>
        <p:sp>
          <p:nvSpPr>
            <p:cNvPr id="30" name="TextBox 29">
              <a:extLst>
                <a:ext uri="{FF2B5EF4-FFF2-40B4-BE49-F238E27FC236}">
                  <a16:creationId xmlns:a16="http://schemas.microsoft.com/office/drawing/2014/main" id="{1318A847-B406-3B4E-BFC7-A8EF8226A687}"/>
                </a:ext>
              </a:extLst>
            </p:cNvPr>
            <p:cNvSpPr txBox="1"/>
            <p:nvPr/>
          </p:nvSpPr>
          <p:spPr>
            <a:xfrm>
              <a:off x="6303433" y="2384991"/>
              <a:ext cx="824264" cy="246221"/>
            </a:xfrm>
            <a:prstGeom prst="rect">
              <a:avLst/>
            </a:prstGeom>
            <a:noFill/>
          </p:spPr>
          <p:txBody>
            <a:bodyPr wrap="none" rtlCol="0">
              <a:spAutoFit/>
            </a:bodyPr>
            <a:lstStyle/>
            <a:p>
              <a:pPr algn="ctr"/>
              <a:r>
                <a:rPr lang="en-US" sz="1000" b="1" dirty="0">
                  <a:latin typeface="Raleway" charset="0"/>
                  <a:ea typeface="Raleway" charset="0"/>
                  <a:cs typeface="Raleway" charset="0"/>
                </a:rPr>
                <a:t>DIRECTOR</a:t>
              </a:r>
              <a:endParaRPr lang="en-US" sz="1000" dirty="0">
                <a:latin typeface="Avenir Medium" panose="02000503020000020003" pitchFamily="2" charset="0"/>
              </a:endParaRPr>
            </a:p>
          </p:txBody>
        </p:sp>
        <p:sp>
          <p:nvSpPr>
            <p:cNvPr id="31" name="TextBox 30">
              <a:extLst>
                <a:ext uri="{FF2B5EF4-FFF2-40B4-BE49-F238E27FC236}">
                  <a16:creationId xmlns:a16="http://schemas.microsoft.com/office/drawing/2014/main" id="{D118C3E8-D02B-5B40-B1BF-F7C0B138A1F2}"/>
                </a:ext>
              </a:extLst>
            </p:cNvPr>
            <p:cNvSpPr txBox="1"/>
            <p:nvPr/>
          </p:nvSpPr>
          <p:spPr>
            <a:xfrm>
              <a:off x="6207838" y="2199387"/>
              <a:ext cx="1015471" cy="276999"/>
            </a:xfrm>
            <a:prstGeom prst="rect">
              <a:avLst/>
            </a:prstGeom>
            <a:noFill/>
          </p:spPr>
          <p:txBody>
            <a:bodyPr wrap="none" rtlCol="0">
              <a:spAutoFit/>
            </a:bodyPr>
            <a:lstStyle/>
            <a:p>
              <a:pPr algn="ctr"/>
              <a:r>
                <a:rPr lang="en-US" sz="1200" dirty="0">
                  <a:solidFill>
                    <a:schemeClr val="tx1">
                      <a:lumMod val="50000"/>
                      <a:lumOff val="50000"/>
                    </a:schemeClr>
                  </a:solidFill>
                  <a:latin typeface="Raleway" charset="0"/>
                  <a:ea typeface="Raleway" charset="0"/>
                  <a:cs typeface="Raleway" charset="0"/>
                </a:rPr>
                <a:t>Mark Green</a:t>
              </a:r>
            </a:p>
          </p:txBody>
        </p:sp>
      </p:grpSp>
      <p:grpSp>
        <p:nvGrpSpPr>
          <p:cNvPr id="32" name="Group 31">
            <a:extLst>
              <a:ext uri="{FF2B5EF4-FFF2-40B4-BE49-F238E27FC236}">
                <a16:creationId xmlns:a16="http://schemas.microsoft.com/office/drawing/2014/main" id="{C341B46F-7B84-534C-A835-5778770EDB6B}"/>
              </a:ext>
            </a:extLst>
          </p:cNvPr>
          <p:cNvGrpSpPr/>
          <p:nvPr/>
        </p:nvGrpSpPr>
        <p:grpSpPr>
          <a:xfrm>
            <a:off x="26846" y="953735"/>
            <a:ext cx="1983236" cy="1736778"/>
            <a:chOff x="-18147" y="894434"/>
            <a:chExt cx="1983236" cy="1736778"/>
          </a:xfrm>
        </p:grpSpPr>
        <p:sp>
          <p:nvSpPr>
            <p:cNvPr id="33" name="TextBox 32">
              <a:extLst>
                <a:ext uri="{FF2B5EF4-FFF2-40B4-BE49-F238E27FC236}">
                  <a16:creationId xmlns:a16="http://schemas.microsoft.com/office/drawing/2014/main" id="{9463B016-DCD4-7C42-BC4D-B2AF0172B8A9}"/>
                </a:ext>
              </a:extLst>
            </p:cNvPr>
            <p:cNvSpPr txBox="1"/>
            <p:nvPr/>
          </p:nvSpPr>
          <p:spPr>
            <a:xfrm>
              <a:off x="-18147" y="2384991"/>
              <a:ext cx="1983236" cy="246221"/>
            </a:xfrm>
            <a:prstGeom prst="rect">
              <a:avLst/>
            </a:prstGeom>
            <a:noFill/>
          </p:spPr>
          <p:txBody>
            <a:bodyPr wrap="none" rtlCol="0">
              <a:spAutoFit/>
            </a:bodyPr>
            <a:lstStyle/>
            <a:p>
              <a:pPr algn="ctr"/>
              <a:r>
                <a:rPr lang="en-US" sz="1000" b="1" dirty="0">
                  <a:latin typeface="Raleway" charset="0"/>
                  <a:ea typeface="Raleway" charset="0"/>
                  <a:cs typeface="Raleway" charset="0"/>
                </a:rPr>
                <a:t>CHAIRMAN and INTERIM CEO</a:t>
              </a:r>
            </a:p>
          </p:txBody>
        </p:sp>
        <p:sp>
          <p:nvSpPr>
            <p:cNvPr id="34" name="TextBox 33">
              <a:extLst>
                <a:ext uri="{FF2B5EF4-FFF2-40B4-BE49-F238E27FC236}">
                  <a16:creationId xmlns:a16="http://schemas.microsoft.com/office/drawing/2014/main" id="{2381CB09-ABE8-A546-8122-06E5CB789EB5}"/>
                </a:ext>
              </a:extLst>
            </p:cNvPr>
            <p:cNvSpPr txBox="1"/>
            <p:nvPr/>
          </p:nvSpPr>
          <p:spPr>
            <a:xfrm>
              <a:off x="299243" y="2199387"/>
              <a:ext cx="1348446" cy="276999"/>
            </a:xfrm>
            <a:prstGeom prst="rect">
              <a:avLst/>
            </a:prstGeom>
            <a:noFill/>
          </p:spPr>
          <p:txBody>
            <a:bodyPr wrap="none" rtlCol="0">
              <a:spAutoFit/>
            </a:bodyPr>
            <a:lstStyle/>
            <a:p>
              <a:pPr algn="ctr"/>
              <a:r>
                <a:rPr lang="en-US" sz="1200" dirty="0">
                  <a:solidFill>
                    <a:schemeClr val="tx1">
                      <a:lumMod val="50000"/>
                      <a:lumOff val="50000"/>
                    </a:schemeClr>
                  </a:solidFill>
                  <a:latin typeface="Raleway" charset="0"/>
                  <a:ea typeface="Raleway" charset="0"/>
                  <a:cs typeface="Raleway" charset="0"/>
                </a:rPr>
                <a:t>Michael </a:t>
              </a:r>
              <a:r>
                <a:rPr lang="en-US" sz="1200" dirty="0" err="1">
                  <a:solidFill>
                    <a:schemeClr val="tx1">
                      <a:lumMod val="50000"/>
                      <a:lumOff val="50000"/>
                    </a:schemeClr>
                  </a:solidFill>
                  <a:latin typeface="Raleway" charset="0"/>
                  <a:ea typeface="Raleway" charset="0"/>
                  <a:cs typeface="Raleway" charset="0"/>
                </a:rPr>
                <a:t>Feinsod</a:t>
              </a:r>
              <a:endParaRPr lang="en-US" sz="1200" dirty="0">
                <a:solidFill>
                  <a:schemeClr val="tx1">
                    <a:lumMod val="50000"/>
                    <a:lumOff val="50000"/>
                  </a:schemeClr>
                </a:solidFill>
                <a:latin typeface="Raleway" charset="0"/>
                <a:ea typeface="Raleway" charset="0"/>
                <a:cs typeface="Raleway" charset="0"/>
              </a:endParaRPr>
            </a:p>
          </p:txBody>
        </p:sp>
        <p:pic>
          <p:nvPicPr>
            <p:cNvPr id="35" name="Picture 34">
              <a:extLst>
                <a:ext uri="{FF2B5EF4-FFF2-40B4-BE49-F238E27FC236}">
                  <a16:creationId xmlns:a16="http://schemas.microsoft.com/office/drawing/2014/main" id="{130C20E6-C19E-DD42-8E5B-2F4B327A0A0E}"/>
                </a:ext>
              </a:extLst>
            </p:cNvPr>
            <p:cNvPicPr>
              <a:picLocks noChangeAspect="1"/>
            </p:cNvPicPr>
            <p:nvPr/>
          </p:nvPicPr>
          <p:blipFill rotWithShape="1">
            <a:blip r:embed="rId7"/>
            <a:srcRect l="7534" t="6164" r="11297" b="7456"/>
            <a:stretch/>
          </p:blipFill>
          <p:spPr>
            <a:xfrm>
              <a:off x="316074" y="894434"/>
              <a:ext cx="1314784" cy="1319085"/>
            </a:xfrm>
            <a:prstGeom prst="ellipse">
              <a:avLst/>
            </a:prstGeom>
          </p:spPr>
        </p:pic>
      </p:grpSp>
      <p:sp>
        <p:nvSpPr>
          <p:cNvPr id="36" name="TextBox 35">
            <a:extLst>
              <a:ext uri="{FF2B5EF4-FFF2-40B4-BE49-F238E27FC236}">
                <a16:creationId xmlns:a16="http://schemas.microsoft.com/office/drawing/2014/main" id="{A3D23DC4-695F-574A-A74B-6C1DACB259BD}"/>
              </a:ext>
            </a:extLst>
          </p:cNvPr>
          <p:cNvSpPr txBox="1"/>
          <p:nvPr/>
        </p:nvSpPr>
        <p:spPr>
          <a:xfrm>
            <a:off x="5664628" y="3225094"/>
            <a:ext cx="1586309" cy="3785652"/>
          </a:xfrm>
          <a:prstGeom prst="rect">
            <a:avLst/>
          </a:prstGeom>
          <a:noFill/>
        </p:spPr>
        <p:txBody>
          <a:bodyPr wrap="square" rtlCol="0">
            <a:spAutoFit/>
          </a:bodyPr>
          <a:lstStyle/>
          <a:p>
            <a:r>
              <a:rPr lang="en-US" sz="750" dirty="0">
                <a:latin typeface="Raleway" panose="020B0503030101060003" pitchFamily="34" charset="77"/>
              </a:rPr>
              <a:t>Mr. Green has over 18 years of investing experience across public and private markets, spanning several business cycles. In various leadership positions at industry leading firms focused on investment banking, capital markets, private equity and investment management, Mr. Green has been instrumental in the development of several successful platforms and ventures and has built an extensive network of industry contacts and relationships. </a:t>
            </a:r>
          </a:p>
          <a:p>
            <a:r>
              <a:rPr lang="en-US" sz="750" dirty="0">
                <a:latin typeface="Raleway" panose="020B0503030101060003" pitchFamily="34" charset="77"/>
              </a:rPr>
              <a:t>Mr. Green is a Co-Founder and Managing Partner of Chatham Road Capital, a credit-focused investment firm that seeks to capitalize on market imbalances and inefficiencies in the public and private markets. Mr. Green oversees all investment activities, portfolio and risk management, and business development. Mr. Green holds an MBA from Columbia Business School and a BS degree from Skidmore College.</a:t>
            </a:r>
          </a:p>
          <a:p>
            <a:endParaRPr lang="en-US" sz="750" dirty="0">
              <a:latin typeface="Raleway" panose="020B0503030101060003" pitchFamily="34" charset="77"/>
              <a:ea typeface="Raleway" charset="0"/>
              <a:cs typeface="Raleway" charset="0"/>
            </a:endParaRPr>
          </a:p>
        </p:txBody>
      </p:sp>
      <p:sp>
        <p:nvSpPr>
          <p:cNvPr id="38" name="Rectangle 37"/>
          <p:cNvSpPr/>
          <p:nvPr/>
        </p:nvSpPr>
        <p:spPr>
          <a:xfrm>
            <a:off x="2393409" y="2913937"/>
            <a:ext cx="997889" cy="123920"/>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D0542F"/>
              </a:highlight>
            </a:endParaRPr>
          </a:p>
        </p:txBody>
      </p:sp>
      <p:sp>
        <p:nvSpPr>
          <p:cNvPr id="39" name="Rectangle 38"/>
          <p:cNvSpPr/>
          <p:nvPr/>
        </p:nvSpPr>
        <p:spPr>
          <a:xfrm>
            <a:off x="4190514" y="2913937"/>
            <a:ext cx="997889" cy="123920"/>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D0542F"/>
              </a:highlight>
            </a:endParaRPr>
          </a:p>
        </p:txBody>
      </p:sp>
      <p:sp>
        <p:nvSpPr>
          <p:cNvPr id="40" name="Rectangle 39"/>
          <p:cNvSpPr/>
          <p:nvPr/>
        </p:nvSpPr>
        <p:spPr>
          <a:xfrm>
            <a:off x="5958838" y="2913937"/>
            <a:ext cx="997889" cy="123920"/>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D0542F"/>
              </a:highlight>
            </a:endParaRPr>
          </a:p>
        </p:txBody>
      </p:sp>
      <p:sp>
        <p:nvSpPr>
          <p:cNvPr id="41" name="Rectangle 40"/>
          <p:cNvSpPr/>
          <p:nvPr/>
        </p:nvSpPr>
        <p:spPr>
          <a:xfrm>
            <a:off x="7722750" y="2913937"/>
            <a:ext cx="997889" cy="123920"/>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D0542F"/>
              </a:highlight>
            </a:endParaRPr>
          </a:p>
        </p:txBody>
      </p:sp>
      <p:pic>
        <p:nvPicPr>
          <p:cNvPr id="42" name="Picture 41">
            <a:extLst>
              <a:ext uri="{FF2B5EF4-FFF2-40B4-BE49-F238E27FC236}">
                <a16:creationId xmlns:a16="http://schemas.microsoft.com/office/drawing/2014/main" id="{60D85F6A-3B44-784C-AE30-D7A6859D308B}"/>
              </a:ext>
            </a:extLst>
          </p:cNvPr>
          <p:cNvPicPr>
            <a:picLocks noChangeAspect="1"/>
          </p:cNvPicPr>
          <p:nvPr/>
        </p:nvPicPr>
        <p:blipFill>
          <a:blip r:embed="rId8"/>
          <a:stretch>
            <a:fillRect/>
          </a:stretch>
        </p:blipFill>
        <p:spPr>
          <a:xfrm>
            <a:off x="3553657" y="220692"/>
            <a:ext cx="592861" cy="592861"/>
          </a:xfrm>
          <a:prstGeom prst="rect">
            <a:avLst/>
          </a:prstGeom>
        </p:spPr>
      </p:pic>
      <p:sp>
        <p:nvSpPr>
          <p:cNvPr id="2" name="Slide Number Placeholder 1">
            <a:extLst>
              <a:ext uri="{FF2B5EF4-FFF2-40B4-BE49-F238E27FC236}">
                <a16:creationId xmlns:a16="http://schemas.microsoft.com/office/drawing/2014/main" id="{8EB861BA-1512-A94D-A5D3-CCF62ED34750}"/>
              </a:ext>
            </a:extLst>
          </p:cNvPr>
          <p:cNvSpPr>
            <a:spLocks noGrp="1"/>
          </p:cNvSpPr>
          <p:nvPr>
            <p:ph type="sldNum" sz="quarter" idx="12"/>
          </p:nvPr>
        </p:nvSpPr>
        <p:spPr>
          <a:xfrm>
            <a:off x="7020139" y="6320296"/>
            <a:ext cx="2057400" cy="365125"/>
          </a:xfrm>
        </p:spPr>
        <p:txBody>
          <a:bodyPr/>
          <a:lstStyle/>
          <a:p>
            <a:fld id="{FC625D75-1F7C-8647-8818-49157A39DA64}" type="slidenum">
              <a:rPr lang="en-US" smtClean="0"/>
              <a:t>20</a:t>
            </a:fld>
            <a:endParaRPr lang="en-US" dirty="0"/>
          </a:p>
        </p:txBody>
      </p:sp>
    </p:spTree>
    <p:extLst>
      <p:ext uri="{BB962C8B-B14F-4D97-AF65-F5344CB8AC3E}">
        <p14:creationId xmlns:p14="http://schemas.microsoft.com/office/powerpoint/2010/main" val="334792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9F9D805D-075D-694B-BED4-492E877963E4}"/>
              </a:ext>
            </a:extLst>
          </p:cNvPr>
          <p:cNvPicPr>
            <a:picLocks noChangeAspect="1"/>
          </p:cNvPicPr>
          <p:nvPr/>
        </p:nvPicPr>
        <p:blipFill>
          <a:blip r:embed="rId2"/>
          <a:stretch>
            <a:fillRect/>
          </a:stretch>
        </p:blipFill>
        <p:spPr>
          <a:xfrm>
            <a:off x="4465" y="0"/>
            <a:ext cx="9135070" cy="6858000"/>
          </a:xfrm>
          <a:prstGeom prst="rect">
            <a:avLst/>
          </a:prstGeom>
        </p:spPr>
      </p:pic>
      <p:sp>
        <p:nvSpPr>
          <p:cNvPr id="5" name="TextBox 4"/>
          <p:cNvSpPr txBox="1"/>
          <p:nvPr/>
        </p:nvSpPr>
        <p:spPr>
          <a:xfrm rot="5400000">
            <a:off x="6990127" y="1542034"/>
            <a:ext cx="3616503" cy="200055"/>
          </a:xfrm>
          <a:prstGeom prst="rect">
            <a:avLst/>
          </a:prstGeom>
          <a:noFill/>
        </p:spPr>
        <p:txBody>
          <a:bodyPr wrap="square" rtlCol="0">
            <a:spAutoFit/>
          </a:bodyPr>
          <a:lstStyle/>
          <a:p>
            <a:pPr algn="ctr"/>
            <a:r>
              <a:rPr lang="en-US" sz="700" b="1" spc="200" dirty="0">
                <a:latin typeface="Raleway" charset="0"/>
                <a:ea typeface="Raleway" charset="0"/>
                <a:cs typeface="Raleway" charset="0"/>
              </a:rPr>
              <a:t>OUR STRATEGY</a:t>
            </a:r>
            <a:endParaRPr lang="en-US" sz="700" spc="200" dirty="0">
              <a:latin typeface="Raleway" charset="0"/>
              <a:ea typeface="Raleway" charset="0"/>
              <a:cs typeface="Raleway" charset="0"/>
            </a:endParaRPr>
          </a:p>
        </p:txBody>
      </p:sp>
      <p:sp>
        <p:nvSpPr>
          <p:cNvPr id="7" name="TextBox 6"/>
          <p:cNvSpPr txBox="1"/>
          <p:nvPr/>
        </p:nvSpPr>
        <p:spPr>
          <a:xfrm>
            <a:off x="5235391" y="2415196"/>
            <a:ext cx="3199652" cy="2192908"/>
          </a:xfrm>
          <a:prstGeom prst="rect">
            <a:avLst/>
          </a:prstGeom>
          <a:noFill/>
        </p:spPr>
        <p:txBody>
          <a:bodyPr wrap="square" rtlCol="0">
            <a:spAutoFit/>
          </a:bodyPr>
          <a:lstStyle/>
          <a:p>
            <a:r>
              <a:rPr lang="en-US" sz="1050" dirty="0">
                <a:solidFill>
                  <a:schemeClr val="bg2">
                    <a:lumMod val="50000"/>
                  </a:schemeClr>
                </a:solidFill>
                <a:latin typeface="Raleway"/>
              </a:rPr>
              <a:t>General Cannabis’ strategy for our customers is to act as a single source resource for the cannabis industry. Currently that takes the shape of providing security, marketing, apparel, application and business plan development, large scale cultivation and dispensary design, build, management as well as financing. </a:t>
            </a:r>
            <a:br>
              <a:rPr lang="en-US" sz="1050" dirty="0">
                <a:solidFill>
                  <a:schemeClr val="bg2">
                    <a:lumMod val="50000"/>
                  </a:schemeClr>
                </a:solidFill>
                <a:latin typeface="Raleway"/>
              </a:rPr>
            </a:br>
            <a:br>
              <a:rPr lang="en-US" sz="1050" dirty="0">
                <a:solidFill>
                  <a:schemeClr val="bg2">
                    <a:lumMod val="50000"/>
                  </a:schemeClr>
                </a:solidFill>
                <a:latin typeface="Raleway"/>
              </a:rPr>
            </a:br>
            <a:r>
              <a:rPr lang="en-US" sz="1050" dirty="0">
                <a:solidFill>
                  <a:schemeClr val="bg2">
                    <a:lumMod val="50000"/>
                  </a:schemeClr>
                </a:solidFill>
                <a:latin typeface="Raleway"/>
              </a:rPr>
              <a:t>We execute this strategy through on-going development of our suite of services via acquisition and organic growth of our existing lines of business. </a:t>
            </a:r>
          </a:p>
          <a:p>
            <a:r>
              <a:rPr lang="en-US" sz="1050" dirty="0">
                <a:solidFill>
                  <a:schemeClr val="bg2">
                    <a:lumMod val="50000"/>
                  </a:schemeClr>
                </a:solidFill>
                <a:latin typeface="Raleway"/>
              </a:rPr>
              <a:t> </a:t>
            </a:r>
          </a:p>
        </p:txBody>
      </p:sp>
      <p:sp>
        <p:nvSpPr>
          <p:cNvPr id="8" name="TextBox 7"/>
          <p:cNvSpPr txBox="1"/>
          <p:nvPr/>
        </p:nvSpPr>
        <p:spPr>
          <a:xfrm>
            <a:off x="1937327" y="4617540"/>
            <a:ext cx="6698751" cy="1908215"/>
          </a:xfrm>
          <a:prstGeom prst="rect">
            <a:avLst/>
          </a:prstGeom>
          <a:noFill/>
        </p:spPr>
        <p:txBody>
          <a:bodyPr wrap="square" rtlCol="0">
            <a:spAutoFit/>
          </a:bodyPr>
          <a:lstStyle/>
          <a:p>
            <a:endParaRPr lang="en-US" sz="1400" dirty="0">
              <a:solidFill>
                <a:schemeClr val="bg2">
                  <a:lumMod val="50000"/>
                </a:schemeClr>
              </a:solidFill>
              <a:latin typeface="Raleway" charset="0"/>
              <a:ea typeface="Raleway" charset="0"/>
              <a:cs typeface="Raleway" charset="0"/>
            </a:endParaRPr>
          </a:p>
          <a:p>
            <a:r>
              <a:rPr lang="en-US" sz="1400" dirty="0">
                <a:solidFill>
                  <a:schemeClr val="bg2">
                    <a:lumMod val="50000"/>
                  </a:schemeClr>
                </a:solidFill>
                <a:latin typeface="Raleway"/>
              </a:rPr>
              <a:t>It is our belief that by offering a fully vetted, professional and transparent partnership in what can otherwise be a challenging industry, we can help our customers and partners with time-to-market, efficiency and profitability in a way that is</a:t>
            </a:r>
          </a:p>
          <a:p>
            <a:endParaRPr lang="en-US" sz="1400" dirty="0">
              <a:solidFill>
                <a:schemeClr val="bg2">
                  <a:lumMod val="50000"/>
                </a:schemeClr>
              </a:solidFill>
              <a:latin typeface="Raleway"/>
            </a:endParaRPr>
          </a:p>
          <a:p>
            <a:r>
              <a:rPr lang="en-US" sz="2000" b="1" dirty="0">
                <a:solidFill>
                  <a:srgbClr val="D0542F"/>
                </a:solidFill>
                <a:latin typeface="Raleway" charset="0"/>
                <a:ea typeface="Raleway" charset="0"/>
                <a:cs typeface="Raleway" charset="0"/>
              </a:rPr>
              <a:t>profound, sustainable and long-term.</a:t>
            </a:r>
          </a:p>
          <a:p>
            <a:endParaRPr lang="en-US" sz="1400" dirty="0"/>
          </a:p>
        </p:txBody>
      </p:sp>
      <p:cxnSp>
        <p:nvCxnSpPr>
          <p:cNvPr id="13" name="Straight Connector 12"/>
          <p:cNvCxnSpPr>
            <a:cxnSpLocks/>
          </p:cNvCxnSpPr>
          <p:nvPr/>
        </p:nvCxnSpPr>
        <p:spPr>
          <a:xfrm>
            <a:off x="2028194" y="6304210"/>
            <a:ext cx="4685122"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2028194" y="5896503"/>
            <a:ext cx="4685122"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1A0A2BE-5800-3142-A3D8-41EA916C337C}"/>
              </a:ext>
            </a:extLst>
          </p:cNvPr>
          <p:cNvPicPr>
            <a:picLocks noChangeAspect="1"/>
          </p:cNvPicPr>
          <p:nvPr/>
        </p:nvPicPr>
        <p:blipFill>
          <a:blip r:embed="rId3"/>
          <a:stretch>
            <a:fillRect/>
          </a:stretch>
        </p:blipFill>
        <p:spPr>
          <a:xfrm>
            <a:off x="8551225" y="400867"/>
            <a:ext cx="486708" cy="486708"/>
          </a:xfrm>
          <a:prstGeom prst="rect">
            <a:avLst/>
          </a:prstGeom>
        </p:spPr>
      </p:pic>
      <p:sp>
        <p:nvSpPr>
          <p:cNvPr id="2" name="Slide Number Placeholder 1">
            <a:extLst>
              <a:ext uri="{FF2B5EF4-FFF2-40B4-BE49-F238E27FC236}">
                <a16:creationId xmlns:a16="http://schemas.microsoft.com/office/drawing/2014/main" id="{6EF9CDB1-2D73-CD47-B57E-34F28B713D29}"/>
              </a:ext>
            </a:extLst>
          </p:cNvPr>
          <p:cNvSpPr>
            <a:spLocks noGrp="1"/>
          </p:cNvSpPr>
          <p:nvPr>
            <p:ph type="sldNum" sz="quarter" idx="12"/>
          </p:nvPr>
        </p:nvSpPr>
        <p:spPr>
          <a:xfrm>
            <a:off x="7086600" y="6135724"/>
            <a:ext cx="2057400" cy="365125"/>
          </a:xfrm>
        </p:spPr>
        <p:txBody>
          <a:bodyPr/>
          <a:lstStyle/>
          <a:p>
            <a:fld id="{FC625D75-1F7C-8647-8818-49157A39DA64}" type="slidenum">
              <a:rPr lang="en-US" smtClean="0"/>
              <a:t>21</a:t>
            </a:fld>
            <a:endParaRPr lang="en-US" dirty="0"/>
          </a:p>
        </p:txBody>
      </p:sp>
    </p:spTree>
    <p:extLst>
      <p:ext uri="{BB962C8B-B14F-4D97-AF65-F5344CB8AC3E}">
        <p14:creationId xmlns:p14="http://schemas.microsoft.com/office/powerpoint/2010/main" val="2186262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59D7E5-B522-E548-BB13-FC166AAF5542}"/>
              </a:ext>
            </a:extLst>
          </p:cNvPr>
          <p:cNvPicPr>
            <a:picLocks noChangeAspect="1"/>
          </p:cNvPicPr>
          <p:nvPr/>
        </p:nvPicPr>
        <p:blipFill>
          <a:blip r:embed="rId3"/>
          <a:stretch>
            <a:fillRect/>
          </a:stretch>
        </p:blipFill>
        <p:spPr>
          <a:xfrm>
            <a:off x="4465" y="0"/>
            <a:ext cx="9135070" cy="6858000"/>
          </a:xfrm>
          <a:prstGeom prst="rect">
            <a:avLst/>
          </a:prstGeom>
        </p:spPr>
      </p:pic>
      <p:sp>
        <p:nvSpPr>
          <p:cNvPr id="12" name="Rectangle 11"/>
          <p:cNvSpPr/>
          <p:nvPr/>
        </p:nvSpPr>
        <p:spPr>
          <a:xfrm>
            <a:off x="5085036" y="2326105"/>
            <a:ext cx="4572000" cy="2246769"/>
          </a:xfrm>
          <a:prstGeom prst="rect">
            <a:avLst/>
          </a:prstGeom>
        </p:spPr>
        <p:txBody>
          <a:bodyPr>
            <a:spAutoFit/>
          </a:bodyPr>
          <a:lstStyle/>
          <a:p>
            <a:r>
              <a:rPr lang="en-US" sz="1400" b="1" dirty="0">
                <a:latin typeface="Raleway" charset="0"/>
                <a:ea typeface="Raleway" charset="0"/>
                <a:cs typeface="Raleway" charset="0"/>
              </a:rPr>
              <a:t>Michael </a:t>
            </a:r>
            <a:r>
              <a:rPr lang="en-US" sz="1400" b="1" dirty="0" err="1">
                <a:latin typeface="Raleway" charset="0"/>
                <a:ea typeface="Raleway" charset="0"/>
                <a:cs typeface="Raleway" charset="0"/>
              </a:rPr>
              <a:t>Feinsod</a:t>
            </a:r>
            <a:endParaRPr lang="en-US" sz="1400" b="1" dirty="0">
              <a:latin typeface="Raleway" charset="0"/>
              <a:ea typeface="Raleway" charset="0"/>
              <a:cs typeface="Raleway" charset="0"/>
            </a:endParaRPr>
          </a:p>
          <a:p>
            <a:r>
              <a:rPr lang="en-US" sz="1400" dirty="0">
                <a:solidFill>
                  <a:schemeClr val="bg2">
                    <a:lumMod val="25000"/>
                  </a:schemeClr>
                </a:solidFill>
                <a:latin typeface="Raleway" charset="0"/>
                <a:ea typeface="Raleway" charset="0"/>
                <a:cs typeface="Raleway" charset="0"/>
              </a:rPr>
              <a:t>Executive Chairman of Board &amp; Interim CEO</a:t>
            </a:r>
          </a:p>
          <a:p>
            <a:r>
              <a:rPr lang="en-US" sz="1400" dirty="0">
                <a:solidFill>
                  <a:schemeClr val="bg2">
                    <a:lumMod val="25000"/>
                  </a:schemeClr>
                </a:solidFill>
                <a:latin typeface="Raleway" charset="0"/>
                <a:ea typeface="Raleway" charset="0"/>
                <a:cs typeface="Raleway" charset="0"/>
                <a:hlinkClick r:id="rId4">
                  <a:extLst>
                    <a:ext uri="{A12FA001-AC4F-418D-AE19-62706E023703}">
                      <ahyp:hlinkClr xmlns:ahyp="http://schemas.microsoft.com/office/drawing/2018/hyperlinkcolor" val="tx"/>
                    </a:ext>
                  </a:extLst>
                </a:hlinkClick>
              </a:rPr>
              <a:t>michael@generalcann.com</a:t>
            </a:r>
            <a:endParaRPr lang="en-US" sz="1400" dirty="0">
              <a:solidFill>
                <a:schemeClr val="bg2">
                  <a:lumMod val="25000"/>
                </a:schemeClr>
              </a:solidFill>
              <a:latin typeface="Raleway" charset="0"/>
              <a:ea typeface="Raleway" charset="0"/>
              <a:cs typeface="Raleway" charset="0"/>
            </a:endParaRPr>
          </a:p>
          <a:p>
            <a:endParaRPr lang="en-US" sz="1400" dirty="0">
              <a:solidFill>
                <a:schemeClr val="bg2">
                  <a:lumMod val="25000"/>
                </a:schemeClr>
              </a:solidFill>
              <a:latin typeface="Raleway" charset="0"/>
              <a:ea typeface="Raleway" charset="0"/>
              <a:cs typeface="Raleway" charset="0"/>
            </a:endParaRPr>
          </a:p>
          <a:p>
            <a:endParaRPr lang="en-US" sz="1400" dirty="0">
              <a:solidFill>
                <a:schemeClr val="bg2">
                  <a:lumMod val="25000"/>
                </a:schemeClr>
              </a:solidFill>
              <a:latin typeface="Raleway" charset="0"/>
              <a:ea typeface="Raleway" charset="0"/>
              <a:cs typeface="Raleway" charset="0"/>
            </a:endParaRPr>
          </a:p>
          <a:p>
            <a:r>
              <a:rPr lang="en-US" sz="1400" b="1" dirty="0">
                <a:latin typeface="Raleway" charset="0"/>
                <a:ea typeface="Raleway" charset="0"/>
                <a:cs typeface="Raleway" charset="0"/>
              </a:rPr>
              <a:t>Brian Andrews </a:t>
            </a:r>
          </a:p>
          <a:p>
            <a:r>
              <a:rPr lang="en-US" sz="1400" dirty="0">
                <a:solidFill>
                  <a:schemeClr val="bg2">
                    <a:lumMod val="25000"/>
                  </a:schemeClr>
                </a:solidFill>
                <a:latin typeface="Raleway" charset="0"/>
                <a:ea typeface="Raleway" charset="0"/>
                <a:cs typeface="Raleway" charset="0"/>
              </a:rPr>
              <a:t>Chief Financial Officer</a:t>
            </a:r>
          </a:p>
          <a:p>
            <a:r>
              <a:rPr lang="en-US" sz="1400" dirty="0">
                <a:solidFill>
                  <a:schemeClr val="bg2">
                    <a:lumMod val="25000"/>
                  </a:schemeClr>
                </a:solidFill>
                <a:latin typeface="Raleway" charset="0"/>
                <a:ea typeface="Raleway" charset="0"/>
                <a:cs typeface="Raleway" charset="0"/>
                <a:hlinkClick r:id="rId5">
                  <a:extLst>
                    <a:ext uri="{A12FA001-AC4F-418D-AE19-62706E023703}">
                      <ahyp:hlinkClr xmlns:ahyp="http://schemas.microsoft.com/office/drawing/2018/hyperlinkcolor" val="tx"/>
                    </a:ext>
                  </a:extLst>
                </a:hlinkClick>
              </a:rPr>
              <a:t>brian@generalcann.com</a:t>
            </a:r>
            <a:endParaRPr lang="en-US" sz="1400" dirty="0">
              <a:solidFill>
                <a:schemeClr val="bg2">
                  <a:lumMod val="25000"/>
                </a:schemeClr>
              </a:solidFill>
              <a:latin typeface="Raleway" charset="0"/>
              <a:ea typeface="Raleway" charset="0"/>
              <a:cs typeface="Raleway" charset="0"/>
            </a:endParaRPr>
          </a:p>
          <a:p>
            <a:endParaRPr lang="en-US" sz="1400" dirty="0">
              <a:solidFill>
                <a:schemeClr val="bg2">
                  <a:lumMod val="25000"/>
                </a:schemeClr>
              </a:solidFill>
              <a:latin typeface="Raleway" charset="0"/>
              <a:ea typeface="Raleway" charset="0"/>
              <a:cs typeface="Raleway" charset="0"/>
            </a:endParaRPr>
          </a:p>
          <a:p>
            <a:endParaRPr lang="en-US" sz="1400" dirty="0">
              <a:solidFill>
                <a:schemeClr val="bg2">
                  <a:lumMod val="25000"/>
                </a:schemeClr>
              </a:solidFill>
              <a:latin typeface="Raleway" charset="0"/>
              <a:ea typeface="Raleway" charset="0"/>
              <a:cs typeface="Raleway" charset="0"/>
            </a:endParaRPr>
          </a:p>
        </p:txBody>
      </p:sp>
      <p:sp>
        <p:nvSpPr>
          <p:cNvPr id="2" name="Slide Number Placeholder 1">
            <a:extLst>
              <a:ext uri="{FF2B5EF4-FFF2-40B4-BE49-F238E27FC236}">
                <a16:creationId xmlns:a16="http://schemas.microsoft.com/office/drawing/2014/main" id="{94D2CAE3-B524-3F45-A87A-C64B978277CE}"/>
              </a:ext>
            </a:extLst>
          </p:cNvPr>
          <p:cNvSpPr>
            <a:spLocks noGrp="1"/>
          </p:cNvSpPr>
          <p:nvPr>
            <p:ph type="sldNum" sz="quarter" idx="12"/>
          </p:nvPr>
        </p:nvSpPr>
        <p:spPr>
          <a:xfrm>
            <a:off x="7086601" y="6179205"/>
            <a:ext cx="2057400" cy="365125"/>
          </a:xfrm>
        </p:spPr>
        <p:txBody>
          <a:bodyPr/>
          <a:lstStyle/>
          <a:p>
            <a:fld id="{FC625D75-1F7C-8647-8818-49157A39DA64}" type="slidenum">
              <a:rPr lang="en-US" smtClean="0">
                <a:solidFill>
                  <a:schemeClr val="bg1"/>
                </a:solidFill>
              </a:rPr>
              <a:t>22</a:t>
            </a:fld>
            <a:endParaRPr lang="en-US" dirty="0">
              <a:solidFill>
                <a:schemeClr val="bg1"/>
              </a:solidFill>
            </a:endParaRPr>
          </a:p>
        </p:txBody>
      </p:sp>
    </p:spTree>
    <p:extLst>
      <p:ext uri="{BB962C8B-B14F-4D97-AF65-F5344CB8AC3E}">
        <p14:creationId xmlns:p14="http://schemas.microsoft.com/office/powerpoint/2010/main" val="628228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41D180-41D6-7F42-A947-D757668A6E8F}"/>
              </a:ext>
            </a:extLst>
          </p:cNvPr>
          <p:cNvSpPr>
            <a:spLocks noGrp="1"/>
          </p:cNvSpPr>
          <p:nvPr>
            <p:ph type="sldNum" sz="quarter" idx="12"/>
          </p:nvPr>
        </p:nvSpPr>
        <p:spPr>
          <a:xfrm>
            <a:off x="7086600" y="6145403"/>
            <a:ext cx="2057400" cy="365125"/>
          </a:xfrm>
        </p:spPr>
        <p:txBody>
          <a:bodyPr/>
          <a:lstStyle/>
          <a:p>
            <a:fld id="{FC625D75-1F7C-8647-8818-49157A39DA64}" type="slidenum">
              <a:rPr lang="en-US" smtClean="0">
                <a:solidFill>
                  <a:schemeClr val="bg1"/>
                </a:solidFill>
              </a:rPr>
              <a:t>23</a:t>
            </a:fld>
            <a:endParaRPr lang="en-US" dirty="0">
              <a:solidFill>
                <a:schemeClr val="bg1"/>
              </a:solidFill>
            </a:endParaRPr>
          </a:p>
        </p:txBody>
      </p:sp>
      <p:pic>
        <p:nvPicPr>
          <p:cNvPr id="7" name="Picture 6">
            <a:extLst>
              <a:ext uri="{FF2B5EF4-FFF2-40B4-BE49-F238E27FC236}">
                <a16:creationId xmlns:a16="http://schemas.microsoft.com/office/drawing/2014/main" id="{207BED6B-BAC9-D045-90ED-C4402F0BEDE9}"/>
              </a:ext>
            </a:extLst>
          </p:cNvPr>
          <p:cNvPicPr>
            <a:picLocks noChangeAspect="1"/>
          </p:cNvPicPr>
          <p:nvPr/>
        </p:nvPicPr>
        <p:blipFill>
          <a:blip r:embed="rId2"/>
          <a:stretch>
            <a:fillRect/>
          </a:stretch>
        </p:blipFill>
        <p:spPr>
          <a:xfrm>
            <a:off x="4465" y="0"/>
            <a:ext cx="9135070" cy="6858000"/>
          </a:xfrm>
          <a:prstGeom prst="rect">
            <a:avLst/>
          </a:prstGeom>
        </p:spPr>
      </p:pic>
    </p:spTree>
    <p:extLst>
      <p:ext uri="{BB962C8B-B14F-4D97-AF65-F5344CB8AC3E}">
        <p14:creationId xmlns:p14="http://schemas.microsoft.com/office/powerpoint/2010/main" val="2136508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04498" y="2537717"/>
            <a:ext cx="3935003" cy="646331"/>
          </a:xfrm>
          <a:prstGeom prst="rect">
            <a:avLst/>
          </a:prstGeom>
          <a:noFill/>
        </p:spPr>
        <p:txBody>
          <a:bodyPr wrap="square" rtlCol="0">
            <a:spAutoFit/>
          </a:bodyPr>
          <a:lstStyle/>
          <a:p>
            <a:r>
              <a:rPr lang="en-US" sz="3600" b="1" dirty="0">
                <a:solidFill>
                  <a:schemeClr val="bg1"/>
                </a:solidFill>
                <a:latin typeface="Raleway Black" charset="0"/>
                <a:ea typeface="Raleway Black" charset="0"/>
                <a:cs typeface="Raleway Black" charset="0"/>
              </a:rPr>
              <a:t>INTRODUCTION</a:t>
            </a:r>
          </a:p>
        </p:txBody>
      </p:sp>
      <p:sp>
        <p:nvSpPr>
          <p:cNvPr id="2" name="Slide Number Placeholder 1">
            <a:extLst>
              <a:ext uri="{FF2B5EF4-FFF2-40B4-BE49-F238E27FC236}">
                <a16:creationId xmlns:a16="http://schemas.microsoft.com/office/drawing/2014/main" id="{8770D916-8CC1-454C-8558-12761FEA69E0}"/>
              </a:ext>
            </a:extLst>
          </p:cNvPr>
          <p:cNvSpPr>
            <a:spLocks noGrp="1"/>
          </p:cNvSpPr>
          <p:nvPr>
            <p:ph type="sldNum" sz="quarter" idx="12"/>
          </p:nvPr>
        </p:nvSpPr>
        <p:spPr>
          <a:xfrm>
            <a:off x="7086600" y="6146039"/>
            <a:ext cx="2057400" cy="365125"/>
          </a:xfrm>
        </p:spPr>
        <p:txBody>
          <a:bodyPr/>
          <a:lstStyle/>
          <a:p>
            <a:fld id="{FC625D75-1F7C-8647-8818-49157A39DA64}" type="slidenum">
              <a:rPr lang="en-US" smtClean="0">
                <a:solidFill>
                  <a:schemeClr val="bg1"/>
                </a:solidFill>
              </a:rPr>
              <a:t>2</a:t>
            </a:fld>
            <a:endParaRPr lang="en-US" dirty="0">
              <a:solidFill>
                <a:schemeClr val="bg1"/>
              </a:solidFill>
            </a:endParaRPr>
          </a:p>
        </p:txBody>
      </p:sp>
      <p:pic>
        <p:nvPicPr>
          <p:cNvPr id="5" name="Picture 4" descr="A screenshot of a cell phone&#10;&#10;Description automatically generated">
            <a:extLst>
              <a:ext uri="{FF2B5EF4-FFF2-40B4-BE49-F238E27FC236}">
                <a16:creationId xmlns:a16="http://schemas.microsoft.com/office/drawing/2014/main" id="{069CF548-C6BF-9940-AB4E-8304DE869B69}"/>
              </a:ext>
            </a:extLst>
          </p:cNvPr>
          <p:cNvPicPr>
            <a:picLocks noChangeAspect="1"/>
          </p:cNvPicPr>
          <p:nvPr/>
        </p:nvPicPr>
        <p:blipFill>
          <a:blip r:embed="rId2"/>
          <a:stretch>
            <a:fillRect/>
          </a:stretch>
        </p:blipFill>
        <p:spPr>
          <a:xfrm>
            <a:off x="4465" y="0"/>
            <a:ext cx="9135070" cy="6858000"/>
          </a:xfrm>
          <a:prstGeom prst="rect">
            <a:avLst/>
          </a:prstGeom>
        </p:spPr>
      </p:pic>
    </p:spTree>
    <p:extLst>
      <p:ext uri="{BB962C8B-B14F-4D97-AF65-F5344CB8AC3E}">
        <p14:creationId xmlns:p14="http://schemas.microsoft.com/office/powerpoint/2010/main" val="151501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descr="A screenshot of a cell phone&#10;&#10;Description automatically generated">
            <a:extLst>
              <a:ext uri="{FF2B5EF4-FFF2-40B4-BE49-F238E27FC236}">
                <a16:creationId xmlns:a16="http://schemas.microsoft.com/office/drawing/2014/main" id="{D2403709-0EBA-714C-B139-B53B8E5D6B2E}"/>
              </a:ext>
            </a:extLst>
          </p:cNvPr>
          <p:cNvPicPr>
            <a:picLocks noGrp="1" noChangeAspect="1"/>
          </p:cNvPicPr>
          <p:nvPr>
            <p:ph idx="1"/>
          </p:nvPr>
        </p:nvPicPr>
        <p:blipFill>
          <a:blip r:embed="rId2"/>
          <a:stretch>
            <a:fillRect/>
          </a:stretch>
        </p:blipFill>
        <p:spPr>
          <a:xfrm>
            <a:off x="13949" y="15581"/>
            <a:ext cx="9114316" cy="6842419"/>
          </a:xfrm>
        </p:spPr>
      </p:pic>
      <p:sp>
        <p:nvSpPr>
          <p:cNvPr id="4" name="Slide Number Placeholder 3">
            <a:extLst>
              <a:ext uri="{FF2B5EF4-FFF2-40B4-BE49-F238E27FC236}">
                <a16:creationId xmlns:a16="http://schemas.microsoft.com/office/drawing/2014/main" id="{D5A2193A-49CB-B947-99C6-957D649847A1}"/>
              </a:ext>
            </a:extLst>
          </p:cNvPr>
          <p:cNvSpPr>
            <a:spLocks noGrp="1"/>
          </p:cNvSpPr>
          <p:nvPr>
            <p:ph type="sldNum" sz="quarter" idx="12"/>
          </p:nvPr>
        </p:nvSpPr>
        <p:spPr>
          <a:xfrm>
            <a:off x="6870546" y="6492875"/>
            <a:ext cx="2057400" cy="365125"/>
          </a:xfrm>
        </p:spPr>
        <p:txBody>
          <a:bodyPr/>
          <a:lstStyle/>
          <a:p>
            <a:fld id="{FC625D75-1F7C-8647-8818-49157A39DA64}" type="slidenum">
              <a:rPr lang="en-US" smtClean="0"/>
              <a:t>3</a:t>
            </a:fld>
            <a:endParaRPr lang="en-US" dirty="0"/>
          </a:p>
        </p:txBody>
      </p:sp>
      <p:sp>
        <p:nvSpPr>
          <p:cNvPr id="7" name="TextBox 6">
            <a:extLst>
              <a:ext uri="{FF2B5EF4-FFF2-40B4-BE49-F238E27FC236}">
                <a16:creationId xmlns:a16="http://schemas.microsoft.com/office/drawing/2014/main" id="{5F5AA9BB-1EC2-CE46-B37B-93C77110A762}"/>
              </a:ext>
            </a:extLst>
          </p:cNvPr>
          <p:cNvSpPr txBox="1"/>
          <p:nvPr/>
        </p:nvSpPr>
        <p:spPr>
          <a:xfrm>
            <a:off x="5581740" y="1533159"/>
            <a:ext cx="1284269" cy="507831"/>
          </a:xfrm>
          <a:prstGeom prst="rect">
            <a:avLst/>
          </a:prstGeom>
          <a:noFill/>
        </p:spPr>
        <p:txBody>
          <a:bodyPr wrap="square" rtlCol="0">
            <a:spAutoFit/>
          </a:bodyPr>
          <a:lstStyle/>
          <a:p>
            <a:pPr algn="ctr"/>
            <a:r>
              <a:rPr lang="en-US" sz="900" i="1" dirty="0">
                <a:latin typeface="Raleway" charset="0"/>
                <a:ea typeface="Raleway" charset="0"/>
                <a:cs typeface="Raleway" charset="0"/>
              </a:rPr>
              <a:t>Security and Cash </a:t>
            </a:r>
            <a:endParaRPr lang="en-US" sz="900" dirty="0">
              <a:latin typeface="Raleway" charset="0"/>
              <a:ea typeface="Raleway" charset="0"/>
              <a:cs typeface="Raleway" charset="0"/>
            </a:endParaRPr>
          </a:p>
          <a:p>
            <a:pPr algn="ctr"/>
            <a:r>
              <a:rPr lang="en-US" sz="900" i="1" dirty="0">
                <a:latin typeface="Raleway" charset="0"/>
                <a:ea typeface="Raleway" charset="0"/>
                <a:cs typeface="Raleway" charset="0"/>
              </a:rPr>
              <a:t>Transportation </a:t>
            </a:r>
          </a:p>
          <a:p>
            <a:pPr algn="ctr"/>
            <a:r>
              <a:rPr lang="en-US" sz="900" i="1" dirty="0">
                <a:latin typeface="Raleway" charset="0"/>
                <a:ea typeface="Raleway" charset="0"/>
                <a:cs typeface="Raleway" charset="0"/>
              </a:rPr>
              <a:t>“Security”</a:t>
            </a:r>
            <a:endParaRPr lang="en-US" sz="900" dirty="0">
              <a:latin typeface="Raleway" charset="0"/>
              <a:ea typeface="Raleway" charset="0"/>
              <a:cs typeface="Raleway" charset="0"/>
            </a:endParaRPr>
          </a:p>
        </p:txBody>
      </p:sp>
      <p:sp>
        <p:nvSpPr>
          <p:cNvPr id="8" name="TextBox 7">
            <a:extLst>
              <a:ext uri="{FF2B5EF4-FFF2-40B4-BE49-F238E27FC236}">
                <a16:creationId xmlns:a16="http://schemas.microsoft.com/office/drawing/2014/main" id="{295C05BF-0B36-5E43-A81E-A6B94DAF4266}"/>
              </a:ext>
            </a:extLst>
          </p:cNvPr>
          <p:cNvSpPr txBox="1"/>
          <p:nvPr/>
        </p:nvSpPr>
        <p:spPr>
          <a:xfrm>
            <a:off x="7082609" y="1533159"/>
            <a:ext cx="1398751" cy="507831"/>
          </a:xfrm>
          <a:prstGeom prst="rect">
            <a:avLst/>
          </a:prstGeom>
          <a:noFill/>
        </p:spPr>
        <p:txBody>
          <a:bodyPr wrap="square" rtlCol="0">
            <a:spAutoFit/>
          </a:bodyPr>
          <a:lstStyle/>
          <a:p>
            <a:pPr algn="ctr"/>
            <a:r>
              <a:rPr lang="en-US" sz="900" i="1" dirty="0">
                <a:latin typeface="Raleway" charset="0"/>
                <a:ea typeface="Raleway" charset="0"/>
                <a:cs typeface="Raleway" charset="0"/>
              </a:rPr>
              <a:t>Consumer Goods and Marketing Consulting</a:t>
            </a:r>
          </a:p>
          <a:p>
            <a:pPr algn="ctr"/>
            <a:r>
              <a:rPr lang="en-US" sz="900" i="1" dirty="0">
                <a:latin typeface="Raleway" charset="0"/>
                <a:ea typeface="Raleway" charset="0"/>
                <a:cs typeface="Raleway" charset="0"/>
              </a:rPr>
              <a:t>“Consumer Goods”</a:t>
            </a:r>
            <a:endParaRPr lang="en-US" sz="900" dirty="0">
              <a:latin typeface="Raleway" charset="0"/>
              <a:ea typeface="Raleway" charset="0"/>
              <a:cs typeface="Raleway" charset="0"/>
            </a:endParaRPr>
          </a:p>
        </p:txBody>
      </p:sp>
      <p:sp>
        <p:nvSpPr>
          <p:cNvPr id="9" name="TextBox 8">
            <a:extLst>
              <a:ext uri="{FF2B5EF4-FFF2-40B4-BE49-F238E27FC236}">
                <a16:creationId xmlns:a16="http://schemas.microsoft.com/office/drawing/2014/main" id="{86BC053E-1C94-274E-BC21-FA73585B4FE4}"/>
              </a:ext>
            </a:extLst>
          </p:cNvPr>
          <p:cNvSpPr txBox="1"/>
          <p:nvPr/>
        </p:nvSpPr>
        <p:spPr>
          <a:xfrm>
            <a:off x="5465525" y="3113331"/>
            <a:ext cx="1516698" cy="507831"/>
          </a:xfrm>
          <a:prstGeom prst="rect">
            <a:avLst/>
          </a:prstGeom>
          <a:noFill/>
        </p:spPr>
        <p:txBody>
          <a:bodyPr wrap="square" rtlCol="0">
            <a:spAutoFit/>
          </a:bodyPr>
          <a:lstStyle/>
          <a:p>
            <a:pPr algn="ctr"/>
            <a:r>
              <a:rPr lang="en-US" sz="900" i="1" dirty="0">
                <a:solidFill>
                  <a:schemeClr val="bg2">
                    <a:lumMod val="25000"/>
                  </a:schemeClr>
                </a:solidFill>
                <a:latin typeface="Raleway" charset="0"/>
                <a:ea typeface="Raleway" charset="0"/>
                <a:cs typeface="Raleway" charset="0"/>
              </a:rPr>
              <a:t>Operations Consulting</a:t>
            </a:r>
          </a:p>
          <a:p>
            <a:pPr algn="ctr"/>
            <a:r>
              <a:rPr lang="en-US" sz="900" i="1" dirty="0">
                <a:solidFill>
                  <a:schemeClr val="bg2">
                    <a:lumMod val="25000"/>
                  </a:schemeClr>
                </a:solidFill>
                <a:latin typeface="Raleway" charset="0"/>
                <a:ea typeface="Raleway" charset="0"/>
                <a:cs typeface="Raleway" charset="0"/>
              </a:rPr>
              <a:t>and Products</a:t>
            </a:r>
          </a:p>
          <a:p>
            <a:pPr algn="ctr"/>
            <a:r>
              <a:rPr lang="en-US" sz="900" i="1" dirty="0">
                <a:solidFill>
                  <a:schemeClr val="bg2">
                    <a:lumMod val="25000"/>
                  </a:schemeClr>
                </a:solidFill>
                <a:latin typeface="Raleway" charset="0"/>
                <a:ea typeface="Raleway" charset="0"/>
                <a:cs typeface="Raleway" charset="0"/>
              </a:rPr>
              <a:t>“Operations”</a:t>
            </a:r>
          </a:p>
        </p:txBody>
      </p:sp>
      <p:sp>
        <p:nvSpPr>
          <p:cNvPr id="10" name="TextBox 9">
            <a:extLst>
              <a:ext uri="{FF2B5EF4-FFF2-40B4-BE49-F238E27FC236}">
                <a16:creationId xmlns:a16="http://schemas.microsoft.com/office/drawing/2014/main" id="{1736F30F-A620-5542-BF38-5D71C76FF904}"/>
              </a:ext>
            </a:extLst>
          </p:cNvPr>
          <p:cNvSpPr txBox="1"/>
          <p:nvPr/>
        </p:nvSpPr>
        <p:spPr>
          <a:xfrm>
            <a:off x="7127411" y="3113331"/>
            <a:ext cx="1284269" cy="507831"/>
          </a:xfrm>
          <a:prstGeom prst="rect">
            <a:avLst/>
          </a:prstGeom>
          <a:noFill/>
        </p:spPr>
        <p:txBody>
          <a:bodyPr wrap="square" rtlCol="0">
            <a:spAutoFit/>
          </a:bodyPr>
          <a:lstStyle/>
          <a:p>
            <a:pPr algn="ctr"/>
            <a:r>
              <a:rPr lang="en-US" sz="900" i="1" dirty="0">
                <a:latin typeface="Raleway" charset="0"/>
                <a:ea typeface="Raleway" charset="0"/>
                <a:cs typeface="Raleway" charset="0"/>
              </a:rPr>
              <a:t>Capital Investments and Real Estate</a:t>
            </a:r>
          </a:p>
          <a:p>
            <a:pPr algn="ctr"/>
            <a:r>
              <a:rPr lang="en-US" sz="900" i="1" dirty="0">
                <a:latin typeface="Raleway" charset="0"/>
                <a:ea typeface="Raleway" charset="0"/>
                <a:cs typeface="Raleway" charset="0"/>
              </a:rPr>
              <a:t>“Investments”</a:t>
            </a:r>
            <a:endParaRPr lang="en-US" sz="900" dirty="0">
              <a:latin typeface="Raleway" charset="0"/>
              <a:ea typeface="Raleway" charset="0"/>
              <a:cs typeface="Raleway" charset="0"/>
            </a:endParaRPr>
          </a:p>
        </p:txBody>
      </p:sp>
      <p:sp>
        <p:nvSpPr>
          <p:cNvPr id="11" name="TextBox 10">
            <a:extLst>
              <a:ext uri="{FF2B5EF4-FFF2-40B4-BE49-F238E27FC236}">
                <a16:creationId xmlns:a16="http://schemas.microsoft.com/office/drawing/2014/main" id="{B813D867-0914-4948-B5FC-66BFC7F60A24}"/>
              </a:ext>
            </a:extLst>
          </p:cNvPr>
          <p:cNvSpPr txBox="1"/>
          <p:nvPr/>
        </p:nvSpPr>
        <p:spPr>
          <a:xfrm>
            <a:off x="5591269" y="4328094"/>
            <a:ext cx="3370424" cy="1993494"/>
          </a:xfrm>
          <a:prstGeom prst="rect">
            <a:avLst/>
          </a:prstGeom>
          <a:noFill/>
        </p:spPr>
        <p:txBody>
          <a:bodyPr wrap="square" rtlCol="0">
            <a:spAutoFit/>
          </a:bodyPr>
          <a:lstStyle/>
          <a:p>
            <a:pPr>
              <a:lnSpc>
                <a:spcPct val="150000"/>
              </a:lnSpc>
            </a:pPr>
            <a:r>
              <a:rPr lang="en-US" sz="1400" b="1" dirty="0">
                <a:solidFill>
                  <a:srgbClr val="D0542F"/>
                </a:solidFill>
                <a:latin typeface="Raleway" charset="0"/>
                <a:ea typeface="Raleway" charset="0"/>
                <a:cs typeface="Raleway" charset="0"/>
              </a:rPr>
              <a:t>//</a:t>
            </a:r>
            <a:r>
              <a:rPr lang="en-US" sz="1400" b="1" dirty="0">
                <a:solidFill>
                  <a:srgbClr val="20973F"/>
                </a:solidFill>
                <a:latin typeface="Raleway" charset="0"/>
                <a:ea typeface="Raleway" charset="0"/>
                <a:cs typeface="Raleway" charset="0"/>
              </a:rPr>
              <a:t> </a:t>
            </a:r>
            <a:r>
              <a:rPr lang="en-US" sz="1400" dirty="0">
                <a:latin typeface="Raleway" charset="0"/>
                <a:ea typeface="Raleway" charset="0"/>
                <a:cs typeface="Raleway" charset="0"/>
              </a:rPr>
              <a:t>Sarbanes-Oxley Compliant</a:t>
            </a:r>
          </a:p>
          <a:p>
            <a:pPr>
              <a:lnSpc>
                <a:spcPct val="150000"/>
              </a:lnSpc>
            </a:pPr>
            <a:r>
              <a:rPr lang="en-US" sz="1400" b="1" dirty="0">
                <a:solidFill>
                  <a:srgbClr val="D0542F"/>
                </a:solidFill>
                <a:latin typeface="Raleway" charset="0"/>
                <a:ea typeface="Raleway" charset="0"/>
                <a:cs typeface="Raleway" charset="0"/>
              </a:rPr>
              <a:t>//</a:t>
            </a:r>
            <a:r>
              <a:rPr lang="en-US" sz="1400" b="1" dirty="0">
                <a:solidFill>
                  <a:srgbClr val="20973F"/>
                </a:solidFill>
                <a:latin typeface="Raleway" charset="0"/>
                <a:ea typeface="Raleway" charset="0"/>
                <a:cs typeface="Raleway" charset="0"/>
              </a:rPr>
              <a:t> </a:t>
            </a:r>
            <a:r>
              <a:rPr lang="en-US" sz="1400" dirty="0">
                <a:latin typeface="Raleway" charset="0"/>
                <a:ea typeface="Raleway" charset="0"/>
                <a:cs typeface="Raleway" charset="0"/>
              </a:rPr>
              <a:t>Strong Management Team</a:t>
            </a:r>
          </a:p>
          <a:p>
            <a:pPr>
              <a:lnSpc>
                <a:spcPct val="150000"/>
              </a:lnSpc>
            </a:pPr>
            <a:r>
              <a:rPr lang="en-US" sz="1400" b="1" dirty="0">
                <a:solidFill>
                  <a:srgbClr val="D0542F"/>
                </a:solidFill>
                <a:latin typeface="Raleway" charset="0"/>
                <a:ea typeface="Raleway" charset="0"/>
                <a:cs typeface="Raleway" charset="0"/>
              </a:rPr>
              <a:t>//</a:t>
            </a:r>
            <a:r>
              <a:rPr lang="en-US" sz="1400" b="1" dirty="0">
                <a:solidFill>
                  <a:srgbClr val="20973F"/>
                </a:solidFill>
                <a:latin typeface="Raleway" charset="0"/>
                <a:ea typeface="Raleway" charset="0"/>
                <a:cs typeface="Raleway" charset="0"/>
              </a:rPr>
              <a:t> </a:t>
            </a:r>
            <a:r>
              <a:rPr lang="en-US" sz="1400" dirty="0">
                <a:latin typeface="Raleway" charset="0"/>
                <a:ea typeface="Raleway" charset="0"/>
                <a:cs typeface="Raleway" charset="0"/>
              </a:rPr>
              <a:t>91 Employees</a:t>
            </a:r>
          </a:p>
          <a:p>
            <a:pPr>
              <a:lnSpc>
                <a:spcPct val="150000"/>
              </a:lnSpc>
            </a:pPr>
            <a:r>
              <a:rPr lang="en-US" sz="1400" b="1" dirty="0">
                <a:solidFill>
                  <a:srgbClr val="D0542F"/>
                </a:solidFill>
                <a:latin typeface="Raleway" charset="0"/>
                <a:ea typeface="Raleway" charset="0"/>
                <a:cs typeface="Raleway" charset="0"/>
              </a:rPr>
              <a:t>//</a:t>
            </a:r>
            <a:r>
              <a:rPr lang="en-US" sz="1400" b="1" dirty="0">
                <a:solidFill>
                  <a:srgbClr val="20973F"/>
                </a:solidFill>
                <a:latin typeface="Raleway" charset="0"/>
                <a:ea typeface="Raleway" charset="0"/>
                <a:cs typeface="Raleway" charset="0"/>
              </a:rPr>
              <a:t> </a:t>
            </a:r>
            <a:r>
              <a:rPr lang="en-US" sz="1400" dirty="0">
                <a:latin typeface="Raleway" charset="0"/>
                <a:ea typeface="Raleway" charset="0"/>
                <a:cs typeface="Raleway" charset="0"/>
              </a:rPr>
              <a:t>OTCQX Listed</a:t>
            </a:r>
          </a:p>
          <a:p>
            <a:pPr>
              <a:lnSpc>
                <a:spcPct val="150000"/>
              </a:lnSpc>
            </a:pPr>
            <a:r>
              <a:rPr lang="en-US" sz="1400" b="1" dirty="0">
                <a:solidFill>
                  <a:srgbClr val="D0542F"/>
                </a:solidFill>
                <a:latin typeface="Raleway" charset="0"/>
                <a:ea typeface="Raleway" charset="0"/>
                <a:cs typeface="Raleway" charset="0"/>
              </a:rPr>
              <a:t>//</a:t>
            </a:r>
            <a:r>
              <a:rPr lang="en-US" sz="1400" b="1" dirty="0">
                <a:solidFill>
                  <a:srgbClr val="20973F"/>
                </a:solidFill>
                <a:latin typeface="Raleway" charset="0"/>
                <a:ea typeface="Raleway" charset="0"/>
                <a:cs typeface="Raleway" charset="0"/>
              </a:rPr>
              <a:t> </a:t>
            </a:r>
            <a:r>
              <a:rPr lang="en-US" sz="1400" dirty="0">
                <a:latin typeface="Raleway" charset="0"/>
                <a:ea typeface="Raleway" charset="0"/>
                <a:cs typeface="Raleway" charset="0"/>
              </a:rPr>
              <a:t>Deep Industry Experience</a:t>
            </a:r>
          </a:p>
          <a:p>
            <a:pPr>
              <a:lnSpc>
                <a:spcPct val="150000"/>
              </a:lnSpc>
            </a:pPr>
            <a:endParaRPr lang="en-US" sz="1400" dirty="0">
              <a:latin typeface="Raleway" charset="0"/>
              <a:ea typeface="Raleway" charset="0"/>
              <a:cs typeface="Raleway" charset="0"/>
            </a:endParaRPr>
          </a:p>
        </p:txBody>
      </p:sp>
      <p:sp>
        <p:nvSpPr>
          <p:cNvPr id="14" name="TextBox 13">
            <a:extLst>
              <a:ext uri="{FF2B5EF4-FFF2-40B4-BE49-F238E27FC236}">
                <a16:creationId xmlns:a16="http://schemas.microsoft.com/office/drawing/2014/main" id="{7D5FA50B-A70B-B54B-AD79-2BE8334AD710}"/>
              </a:ext>
            </a:extLst>
          </p:cNvPr>
          <p:cNvSpPr txBox="1"/>
          <p:nvPr/>
        </p:nvSpPr>
        <p:spPr>
          <a:xfrm>
            <a:off x="990831" y="641010"/>
            <a:ext cx="2084348" cy="523220"/>
          </a:xfrm>
          <a:prstGeom prst="rect">
            <a:avLst/>
          </a:prstGeom>
          <a:noFill/>
        </p:spPr>
        <p:txBody>
          <a:bodyPr wrap="square" rtlCol="0">
            <a:spAutoFit/>
          </a:bodyPr>
          <a:lstStyle/>
          <a:p>
            <a:r>
              <a:rPr lang="en-US" sz="1400" b="1" dirty="0">
                <a:solidFill>
                  <a:schemeClr val="bg2">
                    <a:lumMod val="25000"/>
                  </a:schemeClr>
                </a:solidFill>
                <a:latin typeface="Raleway" charset="0"/>
                <a:ea typeface="Raleway" charset="0"/>
                <a:cs typeface="Raleway" charset="0"/>
              </a:rPr>
              <a:t>SHARES </a:t>
            </a:r>
          </a:p>
          <a:p>
            <a:r>
              <a:rPr lang="en-US" sz="1400" b="1" dirty="0">
                <a:solidFill>
                  <a:schemeClr val="bg2">
                    <a:lumMod val="25000"/>
                  </a:schemeClr>
                </a:solidFill>
                <a:latin typeface="Raleway" charset="0"/>
                <a:ea typeface="Raleway" charset="0"/>
                <a:cs typeface="Raleway" charset="0"/>
              </a:rPr>
              <a:t>OUTSTANDING</a:t>
            </a:r>
          </a:p>
        </p:txBody>
      </p:sp>
      <p:sp>
        <p:nvSpPr>
          <p:cNvPr id="15" name="TextBox 14">
            <a:extLst>
              <a:ext uri="{FF2B5EF4-FFF2-40B4-BE49-F238E27FC236}">
                <a16:creationId xmlns:a16="http://schemas.microsoft.com/office/drawing/2014/main" id="{774CB64D-C170-4A43-9367-F39157CA72BF}"/>
              </a:ext>
            </a:extLst>
          </p:cNvPr>
          <p:cNvSpPr txBox="1"/>
          <p:nvPr/>
        </p:nvSpPr>
        <p:spPr>
          <a:xfrm>
            <a:off x="2927705" y="632212"/>
            <a:ext cx="2084348" cy="523220"/>
          </a:xfrm>
          <a:prstGeom prst="rect">
            <a:avLst/>
          </a:prstGeom>
          <a:noFill/>
        </p:spPr>
        <p:txBody>
          <a:bodyPr wrap="square" rtlCol="0">
            <a:spAutoFit/>
          </a:bodyPr>
          <a:lstStyle/>
          <a:p>
            <a:r>
              <a:rPr lang="en-US" sz="1400" b="1" cap="all" dirty="0">
                <a:solidFill>
                  <a:schemeClr val="bg2">
                    <a:lumMod val="25000"/>
                  </a:schemeClr>
                </a:solidFill>
                <a:latin typeface="Raleway" charset="0"/>
                <a:ea typeface="Raleway" charset="0"/>
                <a:cs typeface="Raleway" charset="0"/>
              </a:rPr>
              <a:t>Market </a:t>
            </a:r>
            <a:endParaRPr lang="en-US" sz="1400" cap="all" dirty="0">
              <a:solidFill>
                <a:schemeClr val="bg2">
                  <a:lumMod val="25000"/>
                </a:schemeClr>
              </a:solidFill>
              <a:latin typeface="Raleway" charset="0"/>
              <a:ea typeface="Raleway" charset="0"/>
              <a:cs typeface="Raleway" charset="0"/>
            </a:endParaRPr>
          </a:p>
          <a:p>
            <a:r>
              <a:rPr lang="en-US" sz="1400" b="1" cap="all" dirty="0">
                <a:solidFill>
                  <a:schemeClr val="bg2">
                    <a:lumMod val="25000"/>
                  </a:schemeClr>
                </a:solidFill>
                <a:latin typeface="Raleway" charset="0"/>
                <a:ea typeface="Raleway" charset="0"/>
                <a:cs typeface="Raleway" charset="0"/>
              </a:rPr>
              <a:t>Capitalization</a:t>
            </a:r>
            <a:endParaRPr lang="en-US" sz="1400" cap="all" dirty="0">
              <a:solidFill>
                <a:schemeClr val="bg2">
                  <a:lumMod val="25000"/>
                </a:schemeClr>
              </a:solidFill>
              <a:latin typeface="Raleway" charset="0"/>
              <a:ea typeface="Raleway" charset="0"/>
              <a:cs typeface="Raleway" charset="0"/>
            </a:endParaRPr>
          </a:p>
        </p:txBody>
      </p:sp>
      <p:sp>
        <p:nvSpPr>
          <p:cNvPr id="16" name="TextBox 15">
            <a:extLst>
              <a:ext uri="{FF2B5EF4-FFF2-40B4-BE49-F238E27FC236}">
                <a16:creationId xmlns:a16="http://schemas.microsoft.com/office/drawing/2014/main" id="{6145F3AC-89D8-2945-BEE3-3FA0BF61F977}"/>
              </a:ext>
            </a:extLst>
          </p:cNvPr>
          <p:cNvSpPr txBox="1"/>
          <p:nvPr/>
        </p:nvSpPr>
        <p:spPr>
          <a:xfrm>
            <a:off x="2644193" y="1119441"/>
            <a:ext cx="1876362" cy="892552"/>
          </a:xfrm>
          <a:prstGeom prst="rect">
            <a:avLst/>
          </a:prstGeom>
          <a:noFill/>
        </p:spPr>
        <p:txBody>
          <a:bodyPr wrap="square" rtlCol="0">
            <a:spAutoFit/>
          </a:bodyPr>
          <a:lstStyle/>
          <a:p>
            <a:pPr algn="ctr"/>
            <a:r>
              <a:rPr lang="en-US" sz="3200" b="1" dirty="0">
                <a:solidFill>
                  <a:srgbClr val="D0542F"/>
                </a:solidFill>
                <a:latin typeface="Raleway" charset="0"/>
                <a:ea typeface="Raleway" charset="0"/>
                <a:cs typeface="Raleway" charset="0"/>
              </a:rPr>
              <a:t>$82.2</a:t>
            </a:r>
            <a:endParaRPr lang="en-US" sz="3200" dirty="0">
              <a:solidFill>
                <a:srgbClr val="D0542F"/>
              </a:solidFill>
              <a:latin typeface="Raleway" charset="0"/>
              <a:ea typeface="Raleway" charset="0"/>
              <a:cs typeface="Raleway" charset="0"/>
            </a:endParaRPr>
          </a:p>
          <a:p>
            <a:pPr algn="ctr"/>
            <a:r>
              <a:rPr lang="en-US" b="1" dirty="0">
                <a:solidFill>
                  <a:schemeClr val="bg2">
                    <a:lumMod val="75000"/>
                  </a:schemeClr>
                </a:solidFill>
                <a:latin typeface="Raleway" charset="0"/>
                <a:ea typeface="Raleway" charset="0"/>
                <a:cs typeface="Raleway" charset="0"/>
              </a:rPr>
              <a:t>MILLION</a:t>
            </a:r>
            <a:endParaRPr lang="en-US" dirty="0">
              <a:solidFill>
                <a:schemeClr val="bg2">
                  <a:lumMod val="75000"/>
                </a:schemeClr>
              </a:solidFill>
              <a:latin typeface="Raleway" charset="0"/>
              <a:ea typeface="Raleway" charset="0"/>
              <a:cs typeface="Raleway" charset="0"/>
            </a:endParaRPr>
          </a:p>
        </p:txBody>
      </p:sp>
      <p:sp>
        <p:nvSpPr>
          <p:cNvPr id="17" name="TextBox 16">
            <a:extLst>
              <a:ext uri="{FF2B5EF4-FFF2-40B4-BE49-F238E27FC236}">
                <a16:creationId xmlns:a16="http://schemas.microsoft.com/office/drawing/2014/main" id="{BEA3BF98-DB62-EA4B-BD9D-CF92CD16C3CC}"/>
              </a:ext>
            </a:extLst>
          </p:cNvPr>
          <p:cNvSpPr txBox="1"/>
          <p:nvPr/>
        </p:nvSpPr>
        <p:spPr>
          <a:xfrm>
            <a:off x="436784" y="301610"/>
            <a:ext cx="1333445" cy="215444"/>
          </a:xfrm>
          <a:prstGeom prst="rect">
            <a:avLst/>
          </a:prstGeom>
          <a:noFill/>
        </p:spPr>
        <p:txBody>
          <a:bodyPr wrap="square" rtlCol="0">
            <a:spAutoFit/>
          </a:bodyPr>
          <a:lstStyle/>
          <a:p>
            <a:r>
              <a:rPr lang="en-US" sz="800" dirty="0">
                <a:solidFill>
                  <a:schemeClr val="tx1">
                    <a:lumMod val="50000"/>
                    <a:lumOff val="50000"/>
                  </a:schemeClr>
                </a:solidFill>
                <a:latin typeface="Raleway" charset="0"/>
                <a:ea typeface="Raleway" charset="0"/>
                <a:cs typeface="Raleway" charset="0"/>
              </a:rPr>
              <a:t>As of: 02/28/19</a:t>
            </a:r>
          </a:p>
        </p:txBody>
      </p:sp>
      <p:sp>
        <p:nvSpPr>
          <p:cNvPr id="18" name="TextBox 17">
            <a:extLst>
              <a:ext uri="{FF2B5EF4-FFF2-40B4-BE49-F238E27FC236}">
                <a16:creationId xmlns:a16="http://schemas.microsoft.com/office/drawing/2014/main" id="{451D08CC-C316-B346-9A94-6E4DFDBD33AE}"/>
              </a:ext>
            </a:extLst>
          </p:cNvPr>
          <p:cNvSpPr txBox="1"/>
          <p:nvPr/>
        </p:nvSpPr>
        <p:spPr>
          <a:xfrm>
            <a:off x="775206" y="1106601"/>
            <a:ext cx="1659882" cy="892552"/>
          </a:xfrm>
          <a:prstGeom prst="rect">
            <a:avLst/>
          </a:prstGeom>
          <a:noFill/>
        </p:spPr>
        <p:txBody>
          <a:bodyPr wrap="square" rtlCol="0">
            <a:spAutoFit/>
          </a:bodyPr>
          <a:lstStyle/>
          <a:p>
            <a:pPr algn="ctr"/>
            <a:r>
              <a:rPr lang="en-US" sz="3200" b="1" dirty="0">
                <a:solidFill>
                  <a:srgbClr val="D0542F"/>
                </a:solidFill>
                <a:latin typeface="Raleway" charset="0"/>
                <a:ea typeface="Raleway" charset="0"/>
                <a:cs typeface="Raleway" charset="0"/>
              </a:rPr>
              <a:t>36.2</a:t>
            </a:r>
            <a:endParaRPr lang="en-US" sz="3200" dirty="0">
              <a:solidFill>
                <a:srgbClr val="D0542F"/>
              </a:solidFill>
              <a:latin typeface="Raleway" charset="0"/>
              <a:ea typeface="Raleway" charset="0"/>
              <a:cs typeface="Raleway" charset="0"/>
            </a:endParaRPr>
          </a:p>
          <a:p>
            <a:pPr algn="ctr"/>
            <a:r>
              <a:rPr lang="en-US" b="1" dirty="0">
                <a:solidFill>
                  <a:schemeClr val="bg2">
                    <a:lumMod val="75000"/>
                  </a:schemeClr>
                </a:solidFill>
                <a:latin typeface="Raleway" charset="0"/>
                <a:ea typeface="Raleway" charset="0"/>
                <a:cs typeface="Raleway" charset="0"/>
              </a:rPr>
              <a:t>MILLION</a:t>
            </a:r>
            <a:endParaRPr lang="en-US" dirty="0">
              <a:solidFill>
                <a:schemeClr val="bg2">
                  <a:lumMod val="75000"/>
                </a:schemeClr>
              </a:solidFill>
              <a:latin typeface="Raleway" charset="0"/>
              <a:ea typeface="Raleway" charset="0"/>
              <a:cs typeface="Raleway" charset="0"/>
            </a:endParaRPr>
          </a:p>
        </p:txBody>
      </p:sp>
      <p:pic>
        <p:nvPicPr>
          <p:cNvPr id="24" name="Picture 23">
            <a:extLst>
              <a:ext uri="{FF2B5EF4-FFF2-40B4-BE49-F238E27FC236}">
                <a16:creationId xmlns:a16="http://schemas.microsoft.com/office/drawing/2014/main" id="{0E002A86-6F2F-264B-BD56-CC483F6D9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4652" y="5748922"/>
            <a:ext cx="2097063" cy="514903"/>
          </a:xfrm>
          <a:prstGeom prst="rect">
            <a:avLst/>
          </a:prstGeom>
        </p:spPr>
      </p:pic>
      <p:sp>
        <p:nvSpPr>
          <p:cNvPr id="29" name="TextBox 28">
            <a:extLst>
              <a:ext uri="{FF2B5EF4-FFF2-40B4-BE49-F238E27FC236}">
                <a16:creationId xmlns:a16="http://schemas.microsoft.com/office/drawing/2014/main" id="{175EEBC2-CEAC-6545-B1A5-1629F542E16D}"/>
              </a:ext>
            </a:extLst>
          </p:cNvPr>
          <p:cNvSpPr txBox="1"/>
          <p:nvPr/>
        </p:nvSpPr>
        <p:spPr>
          <a:xfrm>
            <a:off x="461677" y="2887124"/>
            <a:ext cx="4858659" cy="2154436"/>
          </a:xfrm>
          <a:prstGeom prst="rect">
            <a:avLst/>
          </a:prstGeom>
          <a:noFill/>
        </p:spPr>
        <p:txBody>
          <a:bodyPr wrap="square" rtlCol="0">
            <a:spAutoFit/>
          </a:bodyPr>
          <a:lstStyle/>
          <a:p>
            <a:r>
              <a:rPr lang="en-US" sz="1400" dirty="0">
                <a:solidFill>
                  <a:schemeClr val="bg2">
                    <a:lumMod val="50000"/>
                  </a:schemeClr>
                </a:solidFill>
                <a:latin typeface="Raleway" panose="020B0503030101060003" pitchFamily="34" charset="77"/>
              </a:rPr>
              <a:t>Denver, CO</a:t>
            </a:r>
          </a:p>
          <a:p>
            <a:r>
              <a:rPr lang="en-US" sz="1400" dirty="0">
                <a:solidFill>
                  <a:schemeClr val="bg2">
                    <a:lumMod val="50000"/>
                  </a:schemeClr>
                </a:solidFill>
                <a:latin typeface="Raleway" panose="020B0503030101060003" pitchFamily="34" charset="77"/>
              </a:rPr>
              <a:t>Long Island, NY </a:t>
            </a:r>
          </a:p>
          <a:p>
            <a:r>
              <a:rPr lang="en-US" sz="1400" dirty="0">
                <a:solidFill>
                  <a:schemeClr val="bg2">
                    <a:lumMod val="50000"/>
                  </a:schemeClr>
                </a:solidFill>
                <a:latin typeface="Raleway" panose="020B0503030101060003" pitchFamily="34" charset="77"/>
              </a:rPr>
              <a:t>Los Angeles, CA</a:t>
            </a:r>
          </a:p>
          <a:p>
            <a:r>
              <a:rPr lang="en-US" sz="1400" dirty="0">
                <a:solidFill>
                  <a:schemeClr val="bg2">
                    <a:lumMod val="50000"/>
                  </a:schemeClr>
                </a:solidFill>
                <a:latin typeface="Raleway" panose="020B0503030101060003" pitchFamily="34" charset="77"/>
              </a:rPr>
              <a:t>Sacramento, CA</a:t>
            </a:r>
          </a:p>
          <a:p>
            <a:endParaRPr lang="en-US" sz="1400" dirty="0">
              <a:solidFill>
                <a:schemeClr val="bg2">
                  <a:lumMod val="50000"/>
                </a:schemeClr>
              </a:solidFill>
              <a:latin typeface="Raleway" panose="020B0503030101060003" pitchFamily="34" charset="77"/>
            </a:endParaRPr>
          </a:p>
          <a:p>
            <a:endParaRPr lang="en-US" sz="1400" dirty="0">
              <a:solidFill>
                <a:schemeClr val="bg2">
                  <a:lumMod val="50000"/>
                </a:schemeClr>
              </a:solidFill>
              <a:latin typeface="Raleway" panose="020B0503030101060003" pitchFamily="34" charset="77"/>
            </a:endParaRPr>
          </a:p>
          <a:p>
            <a:endParaRPr lang="en-US" sz="1100" dirty="0">
              <a:solidFill>
                <a:schemeClr val="bg2">
                  <a:lumMod val="50000"/>
                </a:schemeClr>
              </a:solidFill>
              <a:latin typeface="Raleway" panose="020B0503030101060003" pitchFamily="34" charset="77"/>
            </a:endParaRPr>
          </a:p>
          <a:p>
            <a:r>
              <a:rPr lang="en-US" sz="1100" dirty="0">
                <a:solidFill>
                  <a:schemeClr val="bg2">
                    <a:lumMod val="50000"/>
                  </a:schemeClr>
                </a:solidFill>
                <a:latin typeface="Raleway" panose="020B0503030101060003" pitchFamily="34" charset="77"/>
              </a:rPr>
              <a:t>		</a:t>
            </a:r>
            <a:r>
              <a:rPr lang="en-US" sz="1100">
                <a:solidFill>
                  <a:schemeClr val="bg2">
                    <a:lumMod val="50000"/>
                  </a:schemeClr>
                </a:solidFill>
                <a:latin typeface="Raleway" panose="020B0503030101060003" pitchFamily="34" charset="77"/>
              </a:rPr>
              <a:t>	     GC </a:t>
            </a:r>
            <a:r>
              <a:rPr lang="en-US" sz="1100" dirty="0">
                <a:solidFill>
                  <a:schemeClr val="bg2">
                    <a:lumMod val="50000"/>
                  </a:schemeClr>
                </a:solidFill>
                <a:latin typeface="Raleway" panose="020B0503030101060003" pitchFamily="34" charset="77"/>
              </a:rPr>
              <a:t>Markets</a:t>
            </a:r>
          </a:p>
          <a:p>
            <a:endParaRPr lang="en-US" sz="1400" dirty="0">
              <a:solidFill>
                <a:schemeClr val="bg2">
                  <a:lumMod val="50000"/>
                </a:schemeClr>
              </a:solidFill>
              <a:latin typeface="Raleway" panose="020B0503030101060003" pitchFamily="34" charset="77"/>
            </a:endParaRPr>
          </a:p>
          <a:p>
            <a:endParaRPr lang="en-US" sz="1400" dirty="0">
              <a:solidFill>
                <a:schemeClr val="bg2">
                  <a:lumMod val="50000"/>
                </a:schemeClr>
              </a:solidFill>
            </a:endParaRPr>
          </a:p>
        </p:txBody>
      </p:sp>
      <p:pic>
        <p:nvPicPr>
          <p:cNvPr id="32" name="Picture 31">
            <a:extLst>
              <a:ext uri="{FF2B5EF4-FFF2-40B4-BE49-F238E27FC236}">
                <a16:creationId xmlns:a16="http://schemas.microsoft.com/office/drawing/2014/main" id="{4593BE3B-9790-1249-8DA7-6BE333D32849}"/>
              </a:ext>
            </a:extLst>
          </p:cNvPr>
          <p:cNvPicPr>
            <a:picLocks noChangeAspect="1"/>
          </p:cNvPicPr>
          <p:nvPr/>
        </p:nvPicPr>
        <p:blipFill>
          <a:blip r:embed="rId4"/>
          <a:stretch>
            <a:fillRect/>
          </a:stretch>
        </p:blipFill>
        <p:spPr>
          <a:xfrm>
            <a:off x="461678" y="5610422"/>
            <a:ext cx="2075442" cy="832522"/>
          </a:xfrm>
          <a:prstGeom prst="rect">
            <a:avLst/>
          </a:prstGeom>
        </p:spPr>
      </p:pic>
      <p:sp>
        <p:nvSpPr>
          <p:cNvPr id="40" name="TextBox 39">
            <a:extLst>
              <a:ext uri="{FF2B5EF4-FFF2-40B4-BE49-F238E27FC236}">
                <a16:creationId xmlns:a16="http://schemas.microsoft.com/office/drawing/2014/main" id="{7E3DE105-3D28-9846-96E7-0AC7EA47FAC2}"/>
              </a:ext>
            </a:extLst>
          </p:cNvPr>
          <p:cNvSpPr txBox="1"/>
          <p:nvPr/>
        </p:nvSpPr>
        <p:spPr>
          <a:xfrm>
            <a:off x="3157501" y="5379590"/>
            <a:ext cx="1591365" cy="369332"/>
          </a:xfrm>
          <a:prstGeom prst="rect">
            <a:avLst/>
          </a:prstGeom>
          <a:noFill/>
        </p:spPr>
        <p:txBody>
          <a:bodyPr wrap="square" rtlCol="0">
            <a:spAutoFit/>
          </a:bodyPr>
          <a:lstStyle/>
          <a:p>
            <a:pPr algn="ctr"/>
            <a:r>
              <a:rPr lang="en-US" sz="900" dirty="0">
                <a:solidFill>
                  <a:schemeClr val="bg2">
                    <a:lumMod val="50000"/>
                  </a:schemeClr>
                </a:solidFill>
                <a:latin typeface="Raleway" charset="0"/>
                <a:ea typeface="Raleway" charset="0"/>
                <a:cs typeface="Raleway" charset="0"/>
              </a:rPr>
              <a:t>Securities Counsel: </a:t>
            </a:r>
          </a:p>
          <a:p>
            <a:pPr algn="ctr"/>
            <a:endParaRPr lang="en-US" sz="900" dirty="0">
              <a:solidFill>
                <a:schemeClr val="bg2">
                  <a:lumMod val="50000"/>
                </a:schemeClr>
              </a:solidFill>
              <a:latin typeface="Raleway" charset="0"/>
              <a:ea typeface="Raleway" charset="0"/>
              <a:cs typeface="Raleway" charset="0"/>
            </a:endParaRPr>
          </a:p>
        </p:txBody>
      </p:sp>
      <p:sp>
        <p:nvSpPr>
          <p:cNvPr id="41" name="TextBox 40">
            <a:extLst>
              <a:ext uri="{FF2B5EF4-FFF2-40B4-BE49-F238E27FC236}">
                <a16:creationId xmlns:a16="http://schemas.microsoft.com/office/drawing/2014/main" id="{1432226D-57B9-5346-A61E-332AF0A15520}"/>
              </a:ext>
            </a:extLst>
          </p:cNvPr>
          <p:cNvSpPr txBox="1"/>
          <p:nvPr/>
        </p:nvSpPr>
        <p:spPr>
          <a:xfrm>
            <a:off x="703717" y="5379590"/>
            <a:ext cx="1591365" cy="230832"/>
          </a:xfrm>
          <a:prstGeom prst="rect">
            <a:avLst/>
          </a:prstGeom>
          <a:noFill/>
        </p:spPr>
        <p:txBody>
          <a:bodyPr wrap="square" rtlCol="0">
            <a:spAutoFit/>
          </a:bodyPr>
          <a:lstStyle/>
          <a:p>
            <a:pPr algn="ctr"/>
            <a:r>
              <a:rPr lang="en-US" sz="900" dirty="0">
                <a:solidFill>
                  <a:schemeClr val="bg2">
                    <a:lumMod val="50000"/>
                  </a:schemeClr>
                </a:solidFill>
                <a:latin typeface="Raleway" charset="0"/>
                <a:ea typeface="Raleway" charset="0"/>
                <a:cs typeface="Raleway" charset="0"/>
              </a:rPr>
              <a:t>Accounting &amp; Audit Firm</a:t>
            </a:r>
          </a:p>
        </p:txBody>
      </p:sp>
      <p:pic>
        <p:nvPicPr>
          <p:cNvPr id="20" name="Picture 19" descr="A close up of a map&#10;&#10;Description automatically generated">
            <a:extLst>
              <a:ext uri="{FF2B5EF4-FFF2-40B4-BE49-F238E27FC236}">
                <a16:creationId xmlns:a16="http://schemas.microsoft.com/office/drawing/2014/main" id="{C89E3751-1934-1E46-914F-4A1248FC4458}"/>
              </a:ext>
            </a:extLst>
          </p:cNvPr>
          <p:cNvPicPr>
            <a:picLocks noChangeAspect="1"/>
          </p:cNvPicPr>
          <p:nvPr/>
        </p:nvPicPr>
        <p:blipFill>
          <a:blip r:embed="rId5"/>
          <a:stretch>
            <a:fillRect/>
          </a:stretch>
        </p:blipFill>
        <p:spPr>
          <a:xfrm>
            <a:off x="2295082" y="2236989"/>
            <a:ext cx="2962320" cy="2033065"/>
          </a:xfrm>
          <a:prstGeom prst="rect">
            <a:avLst/>
          </a:prstGeom>
        </p:spPr>
      </p:pic>
      <p:sp>
        <p:nvSpPr>
          <p:cNvPr id="33" name="TextBox 32">
            <a:extLst>
              <a:ext uri="{FF2B5EF4-FFF2-40B4-BE49-F238E27FC236}">
                <a16:creationId xmlns:a16="http://schemas.microsoft.com/office/drawing/2014/main" id="{842D4278-9F79-2F44-A331-9916DA87D806}"/>
              </a:ext>
            </a:extLst>
          </p:cNvPr>
          <p:cNvSpPr txBox="1"/>
          <p:nvPr/>
        </p:nvSpPr>
        <p:spPr>
          <a:xfrm>
            <a:off x="452772" y="2531570"/>
            <a:ext cx="2084348" cy="338554"/>
          </a:xfrm>
          <a:prstGeom prst="rect">
            <a:avLst/>
          </a:prstGeom>
          <a:noFill/>
        </p:spPr>
        <p:txBody>
          <a:bodyPr wrap="square" rtlCol="0">
            <a:spAutoFit/>
          </a:bodyPr>
          <a:lstStyle/>
          <a:p>
            <a:r>
              <a:rPr lang="en-US" sz="1600" b="1" dirty="0">
                <a:solidFill>
                  <a:schemeClr val="bg2">
                    <a:lumMod val="25000"/>
                  </a:schemeClr>
                </a:solidFill>
                <a:latin typeface="Raleway" charset="0"/>
                <a:ea typeface="Raleway" charset="0"/>
                <a:cs typeface="Raleway" charset="0"/>
              </a:rPr>
              <a:t>4 OFFICES</a:t>
            </a:r>
          </a:p>
        </p:txBody>
      </p:sp>
      <p:sp>
        <p:nvSpPr>
          <p:cNvPr id="35" name="TextBox 34">
            <a:extLst>
              <a:ext uri="{FF2B5EF4-FFF2-40B4-BE49-F238E27FC236}">
                <a16:creationId xmlns:a16="http://schemas.microsoft.com/office/drawing/2014/main" id="{2CCC9BD6-211B-FD41-8EEA-4A6DADFE57AC}"/>
              </a:ext>
            </a:extLst>
          </p:cNvPr>
          <p:cNvSpPr txBox="1"/>
          <p:nvPr/>
        </p:nvSpPr>
        <p:spPr>
          <a:xfrm>
            <a:off x="1031074" y="4883591"/>
            <a:ext cx="2084348" cy="338554"/>
          </a:xfrm>
          <a:prstGeom prst="rect">
            <a:avLst/>
          </a:prstGeom>
          <a:noFill/>
        </p:spPr>
        <p:txBody>
          <a:bodyPr wrap="square" rtlCol="0">
            <a:spAutoFit/>
          </a:bodyPr>
          <a:lstStyle/>
          <a:p>
            <a:r>
              <a:rPr lang="en-US" sz="1600" b="1" dirty="0">
                <a:solidFill>
                  <a:schemeClr val="bg2">
                    <a:lumMod val="25000"/>
                  </a:schemeClr>
                </a:solidFill>
                <a:latin typeface="Raleway" charset="0"/>
                <a:ea typeface="Raleway" charset="0"/>
                <a:cs typeface="Raleway" charset="0"/>
              </a:rPr>
              <a:t>PROFESSIONALS</a:t>
            </a:r>
          </a:p>
        </p:txBody>
      </p:sp>
      <p:sp>
        <p:nvSpPr>
          <p:cNvPr id="36" name="TextBox 35">
            <a:extLst>
              <a:ext uri="{FF2B5EF4-FFF2-40B4-BE49-F238E27FC236}">
                <a16:creationId xmlns:a16="http://schemas.microsoft.com/office/drawing/2014/main" id="{2D294D79-96C9-FC40-ADAE-8EA03F3848FB}"/>
              </a:ext>
            </a:extLst>
          </p:cNvPr>
          <p:cNvSpPr txBox="1"/>
          <p:nvPr/>
        </p:nvSpPr>
        <p:spPr>
          <a:xfrm rot="5400000">
            <a:off x="7597684" y="1373871"/>
            <a:ext cx="2344577"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CURRENT BUSINESS SEGMENTS</a:t>
            </a:r>
            <a:endParaRPr lang="en-US" sz="700" cap="all" spc="200" dirty="0">
              <a:latin typeface="Raleway" charset="0"/>
              <a:ea typeface="Raleway" charset="0"/>
              <a:cs typeface="Raleway" charset="0"/>
            </a:endParaRPr>
          </a:p>
        </p:txBody>
      </p:sp>
    </p:spTree>
    <p:extLst>
      <p:ext uri="{BB962C8B-B14F-4D97-AF65-F5344CB8AC3E}">
        <p14:creationId xmlns:p14="http://schemas.microsoft.com/office/powerpoint/2010/main" val="405153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shot of a cell phone&#10;&#10;Description automatically generated">
            <a:extLst>
              <a:ext uri="{FF2B5EF4-FFF2-40B4-BE49-F238E27FC236}">
                <a16:creationId xmlns:a16="http://schemas.microsoft.com/office/drawing/2014/main" id="{43108228-1B44-0E4E-A9A7-E347ACB94281}"/>
              </a:ext>
            </a:extLst>
          </p:cNvPr>
          <p:cNvPicPr>
            <a:picLocks noChangeAspect="1"/>
          </p:cNvPicPr>
          <p:nvPr/>
        </p:nvPicPr>
        <p:blipFill>
          <a:blip r:embed="rId2"/>
          <a:stretch>
            <a:fillRect/>
          </a:stretch>
        </p:blipFill>
        <p:spPr>
          <a:xfrm>
            <a:off x="4465" y="0"/>
            <a:ext cx="9135070" cy="6858000"/>
          </a:xfrm>
          <a:prstGeom prst="rect">
            <a:avLst/>
          </a:prstGeom>
        </p:spPr>
      </p:pic>
      <p:sp>
        <p:nvSpPr>
          <p:cNvPr id="4" name="Slide Number Placeholder 3">
            <a:extLst>
              <a:ext uri="{FF2B5EF4-FFF2-40B4-BE49-F238E27FC236}">
                <a16:creationId xmlns:a16="http://schemas.microsoft.com/office/drawing/2014/main" id="{6A5CCF6D-E52C-344E-8B67-437D783EAD86}"/>
              </a:ext>
            </a:extLst>
          </p:cNvPr>
          <p:cNvSpPr>
            <a:spLocks noGrp="1"/>
          </p:cNvSpPr>
          <p:nvPr>
            <p:ph type="sldNum" sz="quarter" idx="12"/>
          </p:nvPr>
        </p:nvSpPr>
        <p:spPr/>
        <p:txBody>
          <a:bodyPr/>
          <a:lstStyle/>
          <a:p>
            <a:fld id="{FC625D75-1F7C-8647-8818-49157A39DA64}" type="slidenum">
              <a:rPr lang="en-US" smtClean="0"/>
              <a:t>4</a:t>
            </a:fld>
            <a:endParaRPr lang="en-US"/>
          </a:p>
        </p:txBody>
      </p:sp>
      <p:pic>
        <p:nvPicPr>
          <p:cNvPr id="7" name="Picture 6">
            <a:extLst>
              <a:ext uri="{FF2B5EF4-FFF2-40B4-BE49-F238E27FC236}">
                <a16:creationId xmlns:a16="http://schemas.microsoft.com/office/drawing/2014/main" id="{EC183D9C-0FC7-B14F-957F-43B1C10D787A}"/>
              </a:ext>
            </a:extLst>
          </p:cNvPr>
          <p:cNvPicPr>
            <a:picLocks noChangeAspect="1"/>
          </p:cNvPicPr>
          <p:nvPr/>
        </p:nvPicPr>
        <p:blipFill>
          <a:blip r:embed="rId3"/>
          <a:stretch>
            <a:fillRect/>
          </a:stretch>
        </p:blipFill>
        <p:spPr>
          <a:xfrm>
            <a:off x="2581197" y="4295139"/>
            <a:ext cx="1738856" cy="508934"/>
          </a:xfrm>
          <a:prstGeom prst="rect">
            <a:avLst/>
          </a:prstGeom>
        </p:spPr>
      </p:pic>
      <p:pic>
        <p:nvPicPr>
          <p:cNvPr id="9" name="Picture 8">
            <a:extLst>
              <a:ext uri="{FF2B5EF4-FFF2-40B4-BE49-F238E27FC236}">
                <a16:creationId xmlns:a16="http://schemas.microsoft.com/office/drawing/2014/main" id="{88C35D1E-4518-8042-91CE-54FC25A2FF68}"/>
              </a:ext>
            </a:extLst>
          </p:cNvPr>
          <p:cNvPicPr>
            <a:picLocks noChangeAspect="1"/>
          </p:cNvPicPr>
          <p:nvPr/>
        </p:nvPicPr>
        <p:blipFill>
          <a:blip r:embed="rId4"/>
          <a:stretch>
            <a:fillRect/>
          </a:stretch>
        </p:blipFill>
        <p:spPr>
          <a:xfrm>
            <a:off x="6928506" y="4295138"/>
            <a:ext cx="1887794" cy="531773"/>
          </a:xfrm>
          <a:prstGeom prst="rect">
            <a:avLst/>
          </a:prstGeom>
        </p:spPr>
      </p:pic>
      <p:pic>
        <p:nvPicPr>
          <p:cNvPr id="10" name="Picture 9">
            <a:extLst>
              <a:ext uri="{FF2B5EF4-FFF2-40B4-BE49-F238E27FC236}">
                <a16:creationId xmlns:a16="http://schemas.microsoft.com/office/drawing/2014/main" id="{7F0BAAE1-D605-1446-A813-6DF610827EA9}"/>
              </a:ext>
            </a:extLst>
          </p:cNvPr>
          <p:cNvPicPr>
            <a:picLocks noChangeAspect="1"/>
          </p:cNvPicPr>
          <p:nvPr/>
        </p:nvPicPr>
        <p:blipFill>
          <a:blip r:embed="rId5"/>
          <a:stretch>
            <a:fillRect/>
          </a:stretch>
        </p:blipFill>
        <p:spPr>
          <a:xfrm>
            <a:off x="4751355" y="4263141"/>
            <a:ext cx="1760707" cy="559282"/>
          </a:xfrm>
          <a:prstGeom prst="rect">
            <a:avLst/>
          </a:prstGeom>
        </p:spPr>
      </p:pic>
      <p:pic>
        <p:nvPicPr>
          <p:cNvPr id="11" name="Picture 10" descr="A close up of a logo&#13;&#10;&#13;&#10;Description automatically generated">
            <a:extLst>
              <a:ext uri="{FF2B5EF4-FFF2-40B4-BE49-F238E27FC236}">
                <a16:creationId xmlns:a16="http://schemas.microsoft.com/office/drawing/2014/main" id="{E20BF660-D191-E441-96BB-70548D7E22CA}"/>
              </a:ext>
            </a:extLst>
          </p:cNvPr>
          <p:cNvPicPr>
            <a:picLocks noChangeAspect="1"/>
          </p:cNvPicPr>
          <p:nvPr/>
        </p:nvPicPr>
        <p:blipFill>
          <a:blip r:embed="rId6"/>
          <a:stretch>
            <a:fillRect/>
          </a:stretch>
        </p:blipFill>
        <p:spPr>
          <a:xfrm>
            <a:off x="344339" y="4250900"/>
            <a:ext cx="1760708" cy="620249"/>
          </a:xfrm>
          <a:prstGeom prst="rect">
            <a:avLst/>
          </a:prstGeom>
        </p:spPr>
      </p:pic>
      <p:pic>
        <p:nvPicPr>
          <p:cNvPr id="13" name="Picture 12" descr="A close up of a sign&#10;&#10;Description automatically generated">
            <a:extLst>
              <a:ext uri="{FF2B5EF4-FFF2-40B4-BE49-F238E27FC236}">
                <a16:creationId xmlns:a16="http://schemas.microsoft.com/office/drawing/2014/main" id="{0BE05BB9-93D5-BD42-B506-ADA68174A940}"/>
              </a:ext>
            </a:extLst>
          </p:cNvPr>
          <p:cNvPicPr>
            <a:picLocks noChangeAspect="1"/>
          </p:cNvPicPr>
          <p:nvPr/>
        </p:nvPicPr>
        <p:blipFill>
          <a:blip r:embed="rId7"/>
          <a:stretch>
            <a:fillRect/>
          </a:stretch>
        </p:blipFill>
        <p:spPr>
          <a:xfrm>
            <a:off x="561025" y="4958539"/>
            <a:ext cx="1327337" cy="1347410"/>
          </a:xfrm>
          <a:prstGeom prst="rect">
            <a:avLst/>
          </a:prstGeom>
        </p:spPr>
      </p:pic>
      <p:sp>
        <p:nvSpPr>
          <p:cNvPr id="14" name="TextBox 13">
            <a:extLst>
              <a:ext uri="{FF2B5EF4-FFF2-40B4-BE49-F238E27FC236}">
                <a16:creationId xmlns:a16="http://schemas.microsoft.com/office/drawing/2014/main" id="{CBBFBF3D-B77A-8040-9F83-E39F3C6A3B3A}"/>
              </a:ext>
            </a:extLst>
          </p:cNvPr>
          <p:cNvSpPr txBox="1"/>
          <p:nvPr/>
        </p:nvSpPr>
        <p:spPr>
          <a:xfrm rot="5400000">
            <a:off x="6919758" y="1969457"/>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OUR portfolio OF COMPANIES</a:t>
            </a:r>
            <a:endParaRPr lang="en-US" sz="700" cap="all" spc="200" dirty="0">
              <a:latin typeface="Raleway" charset="0"/>
              <a:ea typeface="Raleway" charset="0"/>
              <a:cs typeface="Raleway" charset="0"/>
            </a:endParaRPr>
          </a:p>
        </p:txBody>
      </p:sp>
      <p:pic>
        <p:nvPicPr>
          <p:cNvPr id="15" name="Picture 14">
            <a:extLst>
              <a:ext uri="{FF2B5EF4-FFF2-40B4-BE49-F238E27FC236}">
                <a16:creationId xmlns:a16="http://schemas.microsoft.com/office/drawing/2014/main" id="{46C9F592-6139-D341-9857-691714E4F323}"/>
              </a:ext>
            </a:extLst>
          </p:cNvPr>
          <p:cNvPicPr>
            <a:picLocks noChangeAspect="1"/>
          </p:cNvPicPr>
          <p:nvPr/>
        </p:nvPicPr>
        <p:blipFill>
          <a:blip r:embed="rId8"/>
          <a:stretch>
            <a:fillRect/>
          </a:stretch>
        </p:blipFill>
        <p:spPr>
          <a:xfrm>
            <a:off x="8484655" y="429691"/>
            <a:ext cx="486708" cy="486708"/>
          </a:xfrm>
          <a:prstGeom prst="rect">
            <a:avLst/>
          </a:prstGeom>
        </p:spPr>
      </p:pic>
      <p:pic>
        <p:nvPicPr>
          <p:cNvPr id="3" name="Picture 2">
            <a:extLst>
              <a:ext uri="{FF2B5EF4-FFF2-40B4-BE49-F238E27FC236}">
                <a16:creationId xmlns:a16="http://schemas.microsoft.com/office/drawing/2014/main" id="{5AA7C5A8-2284-0947-B183-BE13D870AC0D}"/>
              </a:ext>
            </a:extLst>
          </p:cNvPr>
          <p:cNvPicPr>
            <a:picLocks noChangeAspect="1"/>
          </p:cNvPicPr>
          <p:nvPr/>
        </p:nvPicPr>
        <p:blipFill>
          <a:blip r:embed="rId9"/>
          <a:stretch>
            <a:fillRect/>
          </a:stretch>
        </p:blipFill>
        <p:spPr>
          <a:xfrm>
            <a:off x="2728342" y="5297214"/>
            <a:ext cx="1485453" cy="657027"/>
          </a:xfrm>
          <a:prstGeom prst="rect">
            <a:avLst/>
          </a:prstGeom>
        </p:spPr>
      </p:pic>
    </p:spTree>
    <p:extLst>
      <p:ext uri="{BB962C8B-B14F-4D97-AF65-F5344CB8AC3E}">
        <p14:creationId xmlns:p14="http://schemas.microsoft.com/office/powerpoint/2010/main" val="36336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echinoderm&#10;&#10;Description automatically generated">
            <a:extLst>
              <a:ext uri="{FF2B5EF4-FFF2-40B4-BE49-F238E27FC236}">
                <a16:creationId xmlns:a16="http://schemas.microsoft.com/office/drawing/2014/main" id="{D75D2CAC-06E2-4348-A3E1-5C7DD8017A16}"/>
              </a:ext>
            </a:extLst>
          </p:cNvPr>
          <p:cNvPicPr>
            <a:picLocks noChangeAspect="1"/>
          </p:cNvPicPr>
          <p:nvPr/>
        </p:nvPicPr>
        <p:blipFill>
          <a:blip r:embed="rId2"/>
          <a:stretch>
            <a:fillRect/>
          </a:stretch>
        </p:blipFill>
        <p:spPr>
          <a:xfrm>
            <a:off x="-730795" y="-563812"/>
            <a:ext cx="3994525" cy="3661648"/>
          </a:xfrm>
          <a:prstGeom prst="rect">
            <a:avLst/>
          </a:prstGeom>
        </p:spPr>
      </p:pic>
      <p:cxnSp>
        <p:nvCxnSpPr>
          <p:cNvPr id="29" name="Straight Connector 28">
            <a:extLst>
              <a:ext uri="{FF2B5EF4-FFF2-40B4-BE49-F238E27FC236}">
                <a16:creationId xmlns:a16="http://schemas.microsoft.com/office/drawing/2014/main" id="{CD21C751-3CC5-0348-801B-7CA851751D49}"/>
              </a:ext>
            </a:extLst>
          </p:cNvPr>
          <p:cNvCxnSpPr/>
          <p:nvPr/>
        </p:nvCxnSpPr>
        <p:spPr>
          <a:xfrm>
            <a:off x="3068320" y="1136964"/>
            <a:ext cx="4155440" cy="0"/>
          </a:xfrm>
          <a:prstGeom prst="line">
            <a:avLst/>
          </a:prstGeom>
          <a:ln w="127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0B873C1-8075-984F-A862-193845A7FD3C}"/>
              </a:ext>
            </a:extLst>
          </p:cNvPr>
          <p:cNvSpPr>
            <a:spLocks noGrp="1"/>
          </p:cNvSpPr>
          <p:nvPr>
            <p:ph type="sldNum" sz="quarter" idx="12"/>
          </p:nvPr>
        </p:nvSpPr>
        <p:spPr/>
        <p:txBody>
          <a:bodyPr/>
          <a:lstStyle/>
          <a:p>
            <a:fld id="{FC625D75-1F7C-8647-8818-49157A39DA64}" type="slidenum">
              <a:rPr lang="en-US" smtClean="0"/>
              <a:t>5</a:t>
            </a:fld>
            <a:endParaRPr lang="en-US"/>
          </a:p>
        </p:txBody>
      </p:sp>
      <p:sp>
        <p:nvSpPr>
          <p:cNvPr id="8" name="Oval 7">
            <a:extLst>
              <a:ext uri="{FF2B5EF4-FFF2-40B4-BE49-F238E27FC236}">
                <a16:creationId xmlns:a16="http://schemas.microsoft.com/office/drawing/2014/main" id="{F2BFBA4F-38B3-2941-8ABA-6658FC28C82F}"/>
              </a:ext>
            </a:extLst>
          </p:cNvPr>
          <p:cNvSpPr/>
          <p:nvPr/>
        </p:nvSpPr>
        <p:spPr>
          <a:xfrm>
            <a:off x="2721243" y="596808"/>
            <a:ext cx="1414787" cy="1414787"/>
          </a:xfrm>
          <a:prstGeom prst="ellipse">
            <a:avLst/>
          </a:prstGeom>
          <a:solidFill>
            <a:srgbClr val="A3A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BD4BF16-551E-AE44-8D07-EAEF04639F9A}"/>
              </a:ext>
            </a:extLst>
          </p:cNvPr>
          <p:cNvSpPr/>
          <p:nvPr/>
        </p:nvSpPr>
        <p:spPr>
          <a:xfrm>
            <a:off x="4596079" y="620470"/>
            <a:ext cx="1471903" cy="1471903"/>
          </a:xfrm>
          <a:prstGeom prst="ellipse">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E717430-1B71-EE44-9683-B7DC7726A89A}"/>
              </a:ext>
            </a:extLst>
          </p:cNvPr>
          <p:cNvSpPr/>
          <p:nvPr/>
        </p:nvSpPr>
        <p:spPr>
          <a:xfrm>
            <a:off x="6473184" y="649813"/>
            <a:ext cx="1486512" cy="1486512"/>
          </a:xfrm>
          <a:prstGeom prst="ellipse">
            <a:avLst/>
          </a:prstGeom>
          <a:solidFill>
            <a:srgbClr val="A3A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68B8428-6AE5-4D47-94DF-66CF02527935}"/>
              </a:ext>
            </a:extLst>
          </p:cNvPr>
          <p:cNvSpPr txBox="1"/>
          <p:nvPr/>
        </p:nvSpPr>
        <p:spPr>
          <a:xfrm>
            <a:off x="2698144" y="797653"/>
            <a:ext cx="1473917" cy="938719"/>
          </a:xfrm>
          <a:prstGeom prst="rect">
            <a:avLst/>
          </a:prstGeom>
          <a:noFill/>
        </p:spPr>
        <p:txBody>
          <a:bodyPr wrap="square" rtlCol="0">
            <a:spAutoFit/>
          </a:bodyPr>
          <a:lstStyle/>
          <a:p>
            <a:pPr algn="ctr"/>
            <a:r>
              <a:rPr lang="en-US" sz="1100" b="1" dirty="0">
                <a:solidFill>
                  <a:schemeClr val="bg1"/>
                </a:solidFill>
                <a:latin typeface="Raleway" panose="020B0503030101060003" pitchFamily="34" charset="77"/>
              </a:rPr>
              <a:t>Brian </a:t>
            </a:r>
          </a:p>
          <a:p>
            <a:pPr algn="ctr"/>
            <a:r>
              <a:rPr lang="en-US" sz="1100" b="1" dirty="0">
                <a:solidFill>
                  <a:schemeClr val="bg1"/>
                </a:solidFill>
                <a:latin typeface="Raleway" panose="020B0503030101060003" pitchFamily="34" charset="77"/>
              </a:rPr>
              <a:t>Andrews</a:t>
            </a:r>
          </a:p>
          <a:p>
            <a:pPr algn="ctr"/>
            <a:r>
              <a:rPr lang="en-US" sz="1100" dirty="0">
                <a:solidFill>
                  <a:schemeClr val="bg1"/>
                </a:solidFill>
                <a:latin typeface="Raleway" panose="020B0503030101060003" pitchFamily="34" charset="77"/>
              </a:rPr>
              <a:t>Chief </a:t>
            </a:r>
          </a:p>
          <a:p>
            <a:pPr algn="ctr"/>
            <a:r>
              <a:rPr lang="en-US" sz="1100" dirty="0">
                <a:solidFill>
                  <a:schemeClr val="bg1"/>
                </a:solidFill>
                <a:latin typeface="Raleway" panose="020B0503030101060003" pitchFamily="34" charset="77"/>
              </a:rPr>
              <a:t>Financial </a:t>
            </a:r>
          </a:p>
          <a:p>
            <a:pPr algn="ctr"/>
            <a:r>
              <a:rPr lang="en-US" sz="1100" dirty="0">
                <a:solidFill>
                  <a:schemeClr val="bg1"/>
                </a:solidFill>
                <a:latin typeface="Raleway" panose="020B0503030101060003" pitchFamily="34" charset="77"/>
              </a:rPr>
              <a:t>Officer</a:t>
            </a:r>
          </a:p>
        </p:txBody>
      </p:sp>
      <p:sp>
        <p:nvSpPr>
          <p:cNvPr id="7" name="TextBox 6">
            <a:extLst>
              <a:ext uri="{FF2B5EF4-FFF2-40B4-BE49-F238E27FC236}">
                <a16:creationId xmlns:a16="http://schemas.microsoft.com/office/drawing/2014/main" id="{A0D2BA23-37BD-924B-80A3-14EE9F838820}"/>
              </a:ext>
            </a:extLst>
          </p:cNvPr>
          <p:cNvSpPr txBox="1"/>
          <p:nvPr/>
        </p:nvSpPr>
        <p:spPr>
          <a:xfrm>
            <a:off x="4487063" y="933291"/>
            <a:ext cx="1643425" cy="769441"/>
          </a:xfrm>
          <a:prstGeom prst="rect">
            <a:avLst/>
          </a:prstGeom>
          <a:noFill/>
        </p:spPr>
        <p:txBody>
          <a:bodyPr wrap="square" rtlCol="0">
            <a:spAutoFit/>
          </a:bodyPr>
          <a:lstStyle/>
          <a:p>
            <a:pPr algn="ctr"/>
            <a:r>
              <a:rPr lang="en-US" sz="1100" b="1" dirty="0">
                <a:solidFill>
                  <a:schemeClr val="bg1"/>
                </a:solidFill>
                <a:latin typeface="Raleway" panose="020B0503030101060003" pitchFamily="34" charset="77"/>
              </a:rPr>
              <a:t>Michael </a:t>
            </a:r>
          </a:p>
          <a:p>
            <a:pPr algn="ctr"/>
            <a:r>
              <a:rPr lang="en-US" sz="1100" b="1" dirty="0" err="1">
                <a:solidFill>
                  <a:schemeClr val="bg1"/>
                </a:solidFill>
                <a:latin typeface="Raleway" panose="020B0503030101060003" pitchFamily="34" charset="77"/>
              </a:rPr>
              <a:t>Feinsod</a:t>
            </a:r>
            <a:r>
              <a:rPr lang="en-US" sz="1100" b="1" dirty="0">
                <a:solidFill>
                  <a:schemeClr val="bg1"/>
                </a:solidFill>
                <a:latin typeface="Raleway" panose="020B0503030101060003" pitchFamily="34" charset="77"/>
              </a:rPr>
              <a:t> </a:t>
            </a:r>
          </a:p>
          <a:p>
            <a:pPr algn="ctr"/>
            <a:r>
              <a:rPr lang="en-US" sz="1100" dirty="0">
                <a:solidFill>
                  <a:schemeClr val="bg1"/>
                </a:solidFill>
                <a:latin typeface="Raleway" panose="020B0503030101060003" pitchFamily="34" charset="77"/>
              </a:rPr>
              <a:t>Interim </a:t>
            </a:r>
          </a:p>
          <a:p>
            <a:pPr algn="ctr"/>
            <a:r>
              <a:rPr lang="en-US" sz="1100" dirty="0">
                <a:solidFill>
                  <a:schemeClr val="bg1"/>
                </a:solidFill>
                <a:latin typeface="Raleway" panose="020B0503030101060003" pitchFamily="34" charset="77"/>
              </a:rPr>
              <a:t>CEO</a:t>
            </a:r>
          </a:p>
        </p:txBody>
      </p:sp>
      <p:cxnSp>
        <p:nvCxnSpPr>
          <p:cNvPr id="13" name="Straight Connector 12">
            <a:extLst>
              <a:ext uri="{FF2B5EF4-FFF2-40B4-BE49-F238E27FC236}">
                <a16:creationId xmlns:a16="http://schemas.microsoft.com/office/drawing/2014/main" id="{54A127CA-042B-E04D-9716-40C0832934BC}"/>
              </a:ext>
            </a:extLst>
          </p:cNvPr>
          <p:cNvCxnSpPr>
            <a:cxnSpLocks/>
          </p:cNvCxnSpPr>
          <p:nvPr/>
        </p:nvCxnSpPr>
        <p:spPr>
          <a:xfrm>
            <a:off x="2934767" y="5211340"/>
            <a:ext cx="0" cy="968131"/>
          </a:xfrm>
          <a:prstGeom prst="line">
            <a:avLst/>
          </a:prstGeom>
          <a:ln w="12700">
            <a:solidFill>
              <a:srgbClr val="D0542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9A93D-F447-0545-8BEB-35AF60362619}"/>
              </a:ext>
            </a:extLst>
          </p:cNvPr>
          <p:cNvCxnSpPr>
            <a:cxnSpLocks/>
          </p:cNvCxnSpPr>
          <p:nvPr/>
        </p:nvCxnSpPr>
        <p:spPr>
          <a:xfrm>
            <a:off x="4711550" y="5211340"/>
            <a:ext cx="0" cy="979947"/>
          </a:xfrm>
          <a:prstGeom prst="line">
            <a:avLst/>
          </a:prstGeom>
          <a:ln w="12700">
            <a:solidFill>
              <a:srgbClr val="D0542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47EF08-5EBC-1A4E-B560-21FF476E3A7D}"/>
              </a:ext>
            </a:extLst>
          </p:cNvPr>
          <p:cNvCxnSpPr>
            <a:cxnSpLocks/>
          </p:cNvCxnSpPr>
          <p:nvPr/>
        </p:nvCxnSpPr>
        <p:spPr>
          <a:xfrm>
            <a:off x="6441208" y="5211339"/>
            <a:ext cx="4799" cy="979947"/>
          </a:xfrm>
          <a:prstGeom prst="line">
            <a:avLst/>
          </a:prstGeom>
          <a:ln w="12700">
            <a:solidFill>
              <a:srgbClr val="D0542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CA3460-5E52-9A45-8534-B4E8414063AC}"/>
              </a:ext>
            </a:extLst>
          </p:cNvPr>
          <p:cNvCxnSpPr>
            <a:cxnSpLocks/>
          </p:cNvCxnSpPr>
          <p:nvPr/>
        </p:nvCxnSpPr>
        <p:spPr>
          <a:xfrm>
            <a:off x="1066953" y="5211340"/>
            <a:ext cx="0" cy="968131"/>
          </a:xfrm>
          <a:prstGeom prst="line">
            <a:avLst/>
          </a:prstGeom>
          <a:ln w="12700">
            <a:solidFill>
              <a:srgbClr val="D0542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F5E00F-2529-B944-BE8F-0492AB06D60F}"/>
              </a:ext>
            </a:extLst>
          </p:cNvPr>
          <p:cNvCxnSpPr>
            <a:cxnSpLocks/>
          </p:cNvCxnSpPr>
          <p:nvPr/>
        </p:nvCxnSpPr>
        <p:spPr>
          <a:xfrm>
            <a:off x="1066953" y="5199927"/>
            <a:ext cx="6967458" cy="11413"/>
          </a:xfrm>
          <a:prstGeom prst="line">
            <a:avLst/>
          </a:prstGeom>
          <a:ln w="12700">
            <a:solidFill>
              <a:srgbClr val="D0542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62CAC61-1DE9-9441-9CC8-003F8019246C}"/>
              </a:ext>
            </a:extLst>
          </p:cNvPr>
          <p:cNvPicPr>
            <a:picLocks noChangeAspect="1"/>
          </p:cNvPicPr>
          <p:nvPr/>
        </p:nvPicPr>
        <p:blipFill>
          <a:blip r:embed="rId3"/>
          <a:stretch>
            <a:fillRect/>
          </a:stretch>
        </p:blipFill>
        <p:spPr>
          <a:xfrm>
            <a:off x="2201203" y="5868405"/>
            <a:ext cx="1394579" cy="408170"/>
          </a:xfrm>
          <a:prstGeom prst="rect">
            <a:avLst/>
          </a:prstGeom>
        </p:spPr>
      </p:pic>
      <p:pic>
        <p:nvPicPr>
          <p:cNvPr id="20" name="Picture 19">
            <a:extLst>
              <a:ext uri="{FF2B5EF4-FFF2-40B4-BE49-F238E27FC236}">
                <a16:creationId xmlns:a16="http://schemas.microsoft.com/office/drawing/2014/main" id="{D53B5ABC-6A3A-6A42-A5C1-A6F9F3DD0459}"/>
              </a:ext>
            </a:extLst>
          </p:cNvPr>
          <p:cNvPicPr>
            <a:picLocks noChangeAspect="1"/>
          </p:cNvPicPr>
          <p:nvPr/>
        </p:nvPicPr>
        <p:blipFill>
          <a:blip r:embed="rId4"/>
          <a:stretch>
            <a:fillRect/>
          </a:stretch>
        </p:blipFill>
        <p:spPr>
          <a:xfrm>
            <a:off x="5626995" y="5858364"/>
            <a:ext cx="1582179" cy="445684"/>
          </a:xfrm>
          <a:prstGeom prst="rect">
            <a:avLst/>
          </a:prstGeom>
        </p:spPr>
      </p:pic>
      <p:pic>
        <p:nvPicPr>
          <p:cNvPr id="21" name="Picture 20">
            <a:extLst>
              <a:ext uri="{FF2B5EF4-FFF2-40B4-BE49-F238E27FC236}">
                <a16:creationId xmlns:a16="http://schemas.microsoft.com/office/drawing/2014/main" id="{DBEF60BD-1244-8641-B7C2-97BF74A3281E}"/>
              </a:ext>
            </a:extLst>
          </p:cNvPr>
          <p:cNvPicPr>
            <a:picLocks noChangeAspect="1"/>
          </p:cNvPicPr>
          <p:nvPr/>
        </p:nvPicPr>
        <p:blipFill>
          <a:blip r:embed="rId5"/>
          <a:stretch>
            <a:fillRect/>
          </a:stretch>
        </p:blipFill>
        <p:spPr>
          <a:xfrm>
            <a:off x="4005499" y="5828026"/>
            <a:ext cx="1412102" cy="448549"/>
          </a:xfrm>
          <a:prstGeom prst="rect">
            <a:avLst/>
          </a:prstGeom>
        </p:spPr>
      </p:pic>
      <p:pic>
        <p:nvPicPr>
          <p:cNvPr id="22" name="Picture 21" descr="A close up of a logo&#13;&#10;&#13;&#10;Description automatically generated">
            <a:extLst>
              <a:ext uri="{FF2B5EF4-FFF2-40B4-BE49-F238E27FC236}">
                <a16:creationId xmlns:a16="http://schemas.microsoft.com/office/drawing/2014/main" id="{DAB584F8-6DF2-3946-8F0B-5A02DA80315B}"/>
              </a:ext>
            </a:extLst>
          </p:cNvPr>
          <p:cNvPicPr>
            <a:picLocks noChangeAspect="1"/>
          </p:cNvPicPr>
          <p:nvPr/>
        </p:nvPicPr>
        <p:blipFill>
          <a:blip r:embed="rId6"/>
          <a:stretch>
            <a:fillRect/>
          </a:stretch>
        </p:blipFill>
        <p:spPr>
          <a:xfrm>
            <a:off x="542315" y="5822842"/>
            <a:ext cx="1412103" cy="497445"/>
          </a:xfrm>
          <a:prstGeom prst="rect">
            <a:avLst/>
          </a:prstGeom>
        </p:spPr>
      </p:pic>
      <p:cxnSp>
        <p:nvCxnSpPr>
          <p:cNvPr id="23" name="Straight Connector 22">
            <a:extLst>
              <a:ext uri="{FF2B5EF4-FFF2-40B4-BE49-F238E27FC236}">
                <a16:creationId xmlns:a16="http://schemas.microsoft.com/office/drawing/2014/main" id="{9366739D-AD9C-2E48-99C8-3A9CFDD0D411}"/>
              </a:ext>
            </a:extLst>
          </p:cNvPr>
          <p:cNvCxnSpPr>
            <a:cxnSpLocks/>
            <a:endCxn id="69" idx="0"/>
          </p:cNvCxnSpPr>
          <p:nvPr/>
        </p:nvCxnSpPr>
        <p:spPr>
          <a:xfrm>
            <a:off x="8034411" y="5199523"/>
            <a:ext cx="12304" cy="587503"/>
          </a:xfrm>
          <a:prstGeom prst="line">
            <a:avLst/>
          </a:prstGeom>
          <a:ln w="12700">
            <a:solidFill>
              <a:srgbClr val="D0542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6D733AB-5F12-BA4E-93B8-FE6E33D150E2}"/>
              </a:ext>
            </a:extLst>
          </p:cNvPr>
          <p:cNvSpPr txBox="1"/>
          <p:nvPr/>
        </p:nvSpPr>
        <p:spPr>
          <a:xfrm>
            <a:off x="6461646" y="965189"/>
            <a:ext cx="1498050" cy="769441"/>
          </a:xfrm>
          <a:prstGeom prst="rect">
            <a:avLst/>
          </a:prstGeom>
          <a:noFill/>
        </p:spPr>
        <p:txBody>
          <a:bodyPr wrap="square" rtlCol="0">
            <a:spAutoFit/>
          </a:bodyPr>
          <a:lstStyle/>
          <a:p>
            <a:pPr algn="ctr"/>
            <a:r>
              <a:rPr lang="en-US" sz="1100" b="1" dirty="0">
                <a:solidFill>
                  <a:schemeClr val="bg1"/>
                </a:solidFill>
                <a:latin typeface="Raleway" panose="020B0503030101060003" pitchFamily="34" charset="77"/>
              </a:rPr>
              <a:t>Joe </a:t>
            </a:r>
            <a:r>
              <a:rPr lang="en-US" sz="1100" b="1" dirty="0" err="1">
                <a:solidFill>
                  <a:schemeClr val="bg1"/>
                </a:solidFill>
                <a:latin typeface="Raleway" panose="020B0503030101060003" pitchFamily="34" charset="77"/>
              </a:rPr>
              <a:t>Hodas</a:t>
            </a:r>
            <a:endParaRPr lang="en-US" sz="1100" b="1" dirty="0">
              <a:solidFill>
                <a:schemeClr val="bg1"/>
              </a:solidFill>
              <a:latin typeface="Raleway" panose="020B0503030101060003" pitchFamily="34" charset="77"/>
            </a:endParaRPr>
          </a:p>
          <a:p>
            <a:pPr algn="ctr"/>
            <a:r>
              <a:rPr lang="en-US" sz="1100" dirty="0">
                <a:solidFill>
                  <a:schemeClr val="bg1"/>
                </a:solidFill>
                <a:latin typeface="Raleway" panose="020B0503030101060003" pitchFamily="34" charset="77"/>
              </a:rPr>
              <a:t>Chief </a:t>
            </a:r>
          </a:p>
          <a:p>
            <a:pPr algn="ctr"/>
            <a:r>
              <a:rPr lang="en-US" sz="1100" dirty="0">
                <a:solidFill>
                  <a:schemeClr val="bg1"/>
                </a:solidFill>
                <a:latin typeface="Raleway" panose="020B0503030101060003" pitchFamily="34" charset="77"/>
              </a:rPr>
              <a:t>Operating </a:t>
            </a:r>
          </a:p>
          <a:p>
            <a:pPr algn="ctr"/>
            <a:r>
              <a:rPr lang="en-US" sz="1100" dirty="0">
                <a:solidFill>
                  <a:schemeClr val="bg1"/>
                </a:solidFill>
                <a:latin typeface="Raleway" panose="020B0503030101060003" pitchFamily="34" charset="77"/>
              </a:rPr>
              <a:t>Officer</a:t>
            </a:r>
          </a:p>
        </p:txBody>
      </p:sp>
      <p:sp>
        <p:nvSpPr>
          <p:cNvPr id="31" name="TextBox 30">
            <a:extLst>
              <a:ext uri="{FF2B5EF4-FFF2-40B4-BE49-F238E27FC236}">
                <a16:creationId xmlns:a16="http://schemas.microsoft.com/office/drawing/2014/main" id="{BAC60B45-8847-BE4D-AD4E-A71BBC02825D}"/>
              </a:ext>
            </a:extLst>
          </p:cNvPr>
          <p:cNvSpPr txBox="1"/>
          <p:nvPr/>
        </p:nvSpPr>
        <p:spPr>
          <a:xfrm>
            <a:off x="3908465" y="3462620"/>
            <a:ext cx="1606171" cy="400110"/>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Brett Wendt</a:t>
            </a:r>
          </a:p>
          <a:p>
            <a:pPr algn="ctr"/>
            <a:r>
              <a:rPr lang="en-US" sz="1000" dirty="0">
                <a:solidFill>
                  <a:schemeClr val="bg2">
                    <a:lumMod val="50000"/>
                  </a:schemeClr>
                </a:solidFill>
                <a:latin typeface="Raleway" panose="020B0503030101060003" pitchFamily="34" charset="77"/>
              </a:rPr>
              <a:t>EVP General Counsel</a:t>
            </a:r>
          </a:p>
        </p:txBody>
      </p:sp>
      <p:sp>
        <p:nvSpPr>
          <p:cNvPr id="32" name="TextBox 31">
            <a:extLst>
              <a:ext uri="{FF2B5EF4-FFF2-40B4-BE49-F238E27FC236}">
                <a16:creationId xmlns:a16="http://schemas.microsoft.com/office/drawing/2014/main" id="{09D45A04-91F0-484A-9EEE-CBE88F57FB2A}"/>
              </a:ext>
            </a:extLst>
          </p:cNvPr>
          <p:cNvSpPr txBox="1"/>
          <p:nvPr/>
        </p:nvSpPr>
        <p:spPr>
          <a:xfrm>
            <a:off x="492385" y="3462620"/>
            <a:ext cx="1606171" cy="553998"/>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Hunter Garth</a:t>
            </a:r>
          </a:p>
          <a:p>
            <a:pPr algn="ctr"/>
            <a:r>
              <a:rPr lang="en-US" sz="1000" dirty="0">
                <a:solidFill>
                  <a:schemeClr val="bg2">
                    <a:lumMod val="50000"/>
                  </a:schemeClr>
                </a:solidFill>
                <a:latin typeface="Raleway" panose="020B0503030101060003" pitchFamily="34" charset="77"/>
              </a:rPr>
              <a:t>VP Corporate </a:t>
            </a:r>
            <a:br>
              <a:rPr lang="en-US" sz="1000" dirty="0">
                <a:solidFill>
                  <a:schemeClr val="bg2">
                    <a:lumMod val="50000"/>
                  </a:schemeClr>
                </a:solidFill>
                <a:latin typeface="Raleway" panose="020B0503030101060003" pitchFamily="34" charset="77"/>
              </a:rPr>
            </a:br>
            <a:r>
              <a:rPr lang="en-US" sz="1000" dirty="0">
                <a:solidFill>
                  <a:schemeClr val="bg2">
                    <a:lumMod val="50000"/>
                  </a:schemeClr>
                </a:solidFill>
                <a:latin typeface="Raleway" panose="020B0503030101060003" pitchFamily="34" charset="77"/>
              </a:rPr>
              <a:t>Development</a:t>
            </a:r>
          </a:p>
        </p:txBody>
      </p:sp>
      <p:sp>
        <p:nvSpPr>
          <p:cNvPr id="33" name="TextBox 32">
            <a:extLst>
              <a:ext uri="{FF2B5EF4-FFF2-40B4-BE49-F238E27FC236}">
                <a16:creationId xmlns:a16="http://schemas.microsoft.com/office/drawing/2014/main" id="{15531846-917F-994C-A350-D80FD37FDD91}"/>
              </a:ext>
            </a:extLst>
          </p:cNvPr>
          <p:cNvSpPr txBox="1"/>
          <p:nvPr/>
        </p:nvSpPr>
        <p:spPr>
          <a:xfrm>
            <a:off x="5579396" y="3462620"/>
            <a:ext cx="1606171" cy="400110"/>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Jessica </a:t>
            </a:r>
            <a:r>
              <a:rPr lang="en-US" sz="1000" b="1" dirty="0" err="1">
                <a:solidFill>
                  <a:schemeClr val="bg2">
                    <a:lumMod val="50000"/>
                  </a:schemeClr>
                </a:solidFill>
                <a:latin typeface="Raleway" panose="020B0503030101060003" pitchFamily="34" charset="77"/>
              </a:rPr>
              <a:t>Bast</a:t>
            </a:r>
            <a:endParaRPr lang="en-US" sz="1000" b="1" dirty="0">
              <a:solidFill>
                <a:schemeClr val="bg2">
                  <a:lumMod val="50000"/>
                </a:schemeClr>
              </a:solidFill>
              <a:latin typeface="Raleway" panose="020B0503030101060003" pitchFamily="34" charset="77"/>
            </a:endParaRPr>
          </a:p>
          <a:p>
            <a:pPr algn="ctr"/>
            <a:r>
              <a:rPr lang="en-US" sz="1000" dirty="0">
                <a:solidFill>
                  <a:schemeClr val="bg2">
                    <a:lumMod val="50000"/>
                  </a:schemeClr>
                </a:solidFill>
                <a:latin typeface="Raleway" panose="020B0503030101060003" pitchFamily="34" charset="77"/>
              </a:rPr>
              <a:t>VP Controller</a:t>
            </a:r>
          </a:p>
        </p:txBody>
      </p:sp>
      <p:sp>
        <p:nvSpPr>
          <p:cNvPr id="34" name="TextBox 33">
            <a:extLst>
              <a:ext uri="{FF2B5EF4-FFF2-40B4-BE49-F238E27FC236}">
                <a16:creationId xmlns:a16="http://schemas.microsoft.com/office/drawing/2014/main" id="{9C07E1E0-1B13-A34D-86DE-108F8FF7010A}"/>
              </a:ext>
            </a:extLst>
          </p:cNvPr>
          <p:cNvSpPr txBox="1"/>
          <p:nvPr/>
        </p:nvSpPr>
        <p:spPr>
          <a:xfrm>
            <a:off x="2150289" y="3462620"/>
            <a:ext cx="1606171" cy="400110"/>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Cindy Gonzales</a:t>
            </a:r>
          </a:p>
          <a:p>
            <a:pPr algn="ctr"/>
            <a:r>
              <a:rPr lang="en-US" sz="1000" dirty="0">
                <a:solidFill>
                  <a:schemeClr val="bg2">
                    <a:lumMod val="50000"/>
                  </a:schemeClr>
                </a:solidFill>
                <a:latin typeface="Raleway" panose="020B0503030101060003" pitchFamily="34" charset="77"/>
              </a:rPr>
              <a:t>VP Marketing</a:t>
            </a:r>
          </a:p>
        </p:txBody>
      </p:sp>
      <p:sp>
        <p:nvSpPr>
          <p:cNvPr id="35" name="Rectangle 34">
            <a:extLst>
              <a:ext uri="{FF2B5EF4-FFF2-40B4-BE49-F238E27FC236}">
                <a16:creationId xmlns:a16="http://schemas.microsoft.com/office/drawing/2014/main" id="{8B687960-9556-574C-B41C-11FBE96E3B68}"/>
              </a:ext>
            </a:extLst>
          </p:cNvPr>
          <p:cNvSpPr/>
          <p:nvPr/>
        </p:nvSpPr>
        <p:spPr>
          <a:xfrm>
            <a:off x="604290" y="2835302"/>
            <a:ext cx="1412097" cy="528365"/>
          </a:xfrm>
          <a:prstGeom prst="rect">
            <a:avLst/>
          </a:prstGeom>
          <a:solidFill>
            <a:srgbClr val="A3A0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7305737F-C7C0-A149-A581-CF20059CE3FB}"/>
              </a:ext>
            </a:extLst>
          </p:cNvPr>
          <p:cNvSpPr txBox="1"/>
          <p:nvPr/>
        </p:nvSpPr>
        <p:spPr>
          <a:xfrm>
            <a:off x="587208" y="2890687"/>
            <a:ext cx="1412104" cy="400110"/>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CORPORATE </a:t>
            </a:r>
          </a:p>
          <a:p>
            <a:pPr algn="ctr"/>
            <a:r>
              <a:rPr lang="en-US" sz="1000" b="1" dirty="0">
                <a:solidFill>
                  <a:schemeClr val="bg2">
                    <a:lumMod val="50000"/>
                  </a:schemeClr>
                </a:solidFill>
                <a:latin typeface="Raleway" panose="020B0503030101060003" pitchFamily="34" charset="77"/>
              </a:rPr>
              <a:t>DEVELOPMENT</a:t>
            </a:r>
          </a:p>
        </p:txBody>
      </p:sp>
      <p:sp>
        <p:nvSpPr>
          <p:cNvPr id="37" name="Rectangle 36">
            <a:extLst>
              <a:ext uri="{FF2B5EF4-FFF2-40B4-BE49-F238E27FC236}">
                <a16:creationId xmlns:a16="http://schemas.microsoft.com/office/drawing/2014/main" id="{7979D779-D1DC-8D42-9679-35A16AAE8624}"/>
              </a:ext>
            </a:extLst>
          </p:cNvPr>
          <p:cNvSpPr/>
          <p:nvPr/>
        </p:nvSpPr>
        <p:spPr>
          <a:xfrm>
            <a:off x="2296964" y="2837416"/>
            <a:ext cx="1412097" cy="528365"/>
          </a:xfrm>
          <a:prstGeom prst="rect">
            <a:avLst/>
          </a:prstGeom>
          <a:solidFill>
            <a:srgbClr val="A3A0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C2BDA47D-F839-BB46-8224-A8CF2C97BB84}"/>
              </a:ext>
            </a:extLst>
          </p:cNvPr>
          <p:cNvSpPr txBox="1"/>
          <p:nvPr/>
        </p:nvSpPr>
        <p:spPr>
          <a:xfrm>
            <a:off x="2251132" y="2971967"/>
            <a:ext cx="1412104" cy="246221"/>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MARKETING</a:t>
            </a:r>
          </a:p>
        </p:txBody>
      </p:sp>
      <p:sp>
        <p:nvSpPr>
          <p:cNvPr id="39" name="Rectangle 38">
            <a:extLst>
              <a:ext uri="{FF2B5EF4-FFF2-40B4-BE49-F238E27FC236}">
                <a16:creationId xmlns:a16="http://schemas.microsoft.com/office/drawing/2014/main" id="{7942B5C5-FACF-AE42-B689-0682922A271F}"/>
              </a:ext>
            </a:extLst>
          </p:cNvPr>
          <p:cNvSpPr/>
          <p:nvPr/>
        </p:nvSpPr>
        <p:spPr>
          <a:xfrm>
            <a:off x="4005502" y="2829342"/>
            <a:ext cx="1412097" cy="528365"/>
          </a:xfrm>
          <a:prstGeom prst="rect">
            <a:avLst/>
          </a:prstGeom>
          <a:solidFill>
            <a:srgbClr val="A3A0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DFA7ADF2-54B4-EB45-B203-2F7ACA687468}"/>
              </a:ext>
            </a:extLst>
          </p:cNvPr>
          <p:cNvSpPr txBox="1"/>
          <p:nvPr/>
        </p:nvSpPr>
        <p:spPr>
          <a:xfrm>
            <a:off x="4005498" y="2971967"/>
            <a:ext cx="1412104" cy="246221"/>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LEGAL</a:t>
            </a:r>
          </a:p>
        </p:txBody>
      </p:sp>
      <p:sp>
        <p:nvSpPr>
          <p:cNvPr id="41" name="Rectangle 40">
            <a:extLst>
              <a:ext uri="{FF2B5EF4-FFF2-40B4-BE49-F238E27FC236}">
                <a16:creationId xmlns:a16="http://schemas.microsoft.com/office/drawing/2014/main" id="{935338CD-60B7-D546-90E3-98FA3C0FAC46}"/>
              </a:ext>
            </a:extLst>
          </p:cNvPr>
          <p:cNvSpPr/>
          <p:nvPr/>
        </p:nvSpPr>
        <p:spPr>
          <a:xfrm>
            <a:off x="5676434" y="2837207"/>
            <a:ext cx="1412097" cy="528365"/>
          </a:xfrm>
          <a:prstGeom prst="rect">
            <a:avLst/>
          </a:prstGeom>
          <a:solidFill>
            <a:srgbClr val="A3A0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DF291900-8BE9-BB4C-8C49-E967C75F3E30}"/>
              </a:ext>
            </a:extLst>
          </p:cNvPr>
          <p:cNvSpPr txBox="1"/>
          <p:nvPr/>
        </p:nvSpPr>
        <p:spPr>
          <a:xfrm>
            <a:off x="5685372" y="2971967"/>
            <a:ext cx="1412104" cy="246221"/>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ACCOUNTING</a:t>
            </a:r>
          </a:p>
        </p:txBody>
      </p:sp>
      <p:sp>
        <p:nvSpPr>
          <p:cNvPr id="43" name="Rectangle 42">
            <a:extLst>
              <a:ext uri="{FF2B5EF4-FFF2-40B4-BE49-F238E27FC236}">
                <a16:creationId xmlns:a16="http://schemas.microsoft.com/office/drawing/2014/main" id="{8394E7F8-B614-F944-A1EF-0EF1F6A3DE04}"/>
              </a:ext>
            </a:extLst>
          </p:cNvPr>
          <p:cNvSpPr/>
          <p:nvPr/>
        </p:nvSpPr>
        <p:spPr>
          <a:xfrm>
            <a:off x="7352867" y="2828781"/>
            <a:ext cx="1412097" cy="528365"/>
          </a:xfrm>
          <a:prstGeom prst="rect">
            <a:avLst/>
          </a:prstGeom>
          <a:solidFill>
            <a:srgbClr val="A3A0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A46F4964-7B9B-0545-82A6-979028270F7E}"/>
              </a:ext>
            </a:extLst>
          </p:cNvPr>
          <p:cNvSpPr txBox="1"/>
          <p:nvPr/>
        </p:nvSpPr>
        <p:spPr>
          <a:xfrm>
            <a:off x="7352867" y="2890687"/>
            <a:ext cx="1412104" cy="400110"/>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HUMAN RESOURCES</a:t>
            </a:r>
          </a:p>
        </p:txBody>
      </p:sp>
      <p:sp>
        <p:nvSpPr>
          <p:cNvPr id="45" name="TextBox 44">
            <a:extLst>
              <a:ext uri="{FF2B5EF4-FFF2-40B4-BE49-F238E27FC236}">
                <a16:creationId xmlns:a16="http://schemas.microsoft.com/office/drawing/2014/main" id="{6B4D961C-3D62-E242-826D-FB4BFD920FBF}"/>
              </a:ext>
            </a:extLst>
          </p:cNvPr>
          <p:cNvSpPr txBox="1"/>
          <p:nvPr/>
        </p:nvSpPr>
        <p:spPr>
          <a:xfrm>
            <a:off x="7223760" y="3493588"/>
            <a:ext cx="1606171" cy="400110"/>
          </a:xfrm>
          <a:prstGeom prst="rect">
            <a:avLst/>
          </a:prstGeom>
          <a:noFill/>
        </p:spPr>
        <p:txBody>
          <a:bodyPr wrap="square" rtlCol="0">
            <a:spAutoFit/>
          </a:bodyPr>
          <a:lstStyle/>
          <a:p>
            <a:pPr algn="ctr"/>
            <a:r>
              <a:rPr lang="en-US" sz="1000" b="1" dirty="0">
                <a:solidFill>
                  <a:schemeClr val="bg2">
                    <a:lumMod val="50000"/>
                  </a:schemeClr>
                </a:solidFill>
                <a:latin typeface="Raleway" panose="020B0503030101060003" pitchFamily="34" charset="77"/>
              </a:rPr>
              <a:t>Kate </a:t>
            </a:r>
            <a:r>
              <a:rPr lang="en-US" sz="1000" b="1" dirty="0" err="1">
                <a:solidFill>
                  <a:schemeClr val="bg2">
                    <a:lumMod val="50000"/>
                  </a:schemeClr>
                </a:solidFill>
                <a:latin typeface="Raleway" panose="020B0503030101060003" pitchFamily="34" charset="77"/>
              </a:rPr>
              <a:t>Honas</a:t>
            </a:r>
            <a:endParaRPr lang="en-US" sz="1000" b="1" dirty="0">
              <a:solidFill>
                <a:schemeClr val="bg2">
                  <a:lumMod val="50000"/>
                </a:schemeClr>
              </a:solidFill>
              <a:latin typeface="Raleway" panose="020B0503030101060003" pitchFamily="34" charset="77"/>
            </a:endParaRPr>
          </a:p>
          <a:p>
            <a:pPr algn="ctr"/>
            <a:r>
              <a:rPr lang="en-US" sz="1000" dirty="0">
                <a:solidFill>
                  <a:schemeClr val="bg2">
                    <a:lumMod val="50000"/>
                  </a:schemeClr>
                </a:solidFill>
                <a:latin typeface="Raleway" panose="020B0503030101060003" pitchFamily="34" charset="77"/>
              </a:rPr>
              <a:t>HR Manager</a:t>
            </a:r>
          </a:p>
        </p:txBody>
      </p:sp>
      <p:cxnSp>
        <p:nvCxnSpPr>
          <p:cNvPr id="46" name="Straight Connector 45">
            <a:extLst>
              <a:ext uri="{FF2B5EF4-FFF2-40B4-BE49-F238E27FC236}">
                <a16:creationId xmlns:a16="http://schemas.microsoft.com/office/drawing/2014/main" id="{B4488DF4-72B9-FD4F-AF7C-45E2A15F36D7}"/>
              </a:ext>
            </a:extLst>
          </p:cNvPr>
          <p:cNvCxnSpPr>
            <a:cxnSpLocks/>
          </p:cNvCxnSpPr>
          <p:nvPr/>
        </p:nvCxnSpPr>
        <p:spPr>
          <a:xfrm>
            <a:off x="1554790" y="4144324"/>
            <a:ext cx="2434391" cy="885814"/>
          </a:xfrm>
          <a:prstGeom prst="line">
            <a:avLst/>
          </a:prstGeom>
          <a:ln w="127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40B8164-162E-F74C-B605-B18148903936}"/>
              </a:ext>
            </a:extLst>
          </p:cNvPr>
          <p:cNvCxnSpPr>
            <a:cxnSpLocks/>
          </p:cNvCxnSpPr>
          <p:nvPr/>
        </p:nvCxnSpPr>
        <p:spPr>
          <a:xfrm>
            <a:off x="2930419" y="4014050"/>
            <a:ext cx="1813227" cy="995033"/>
          </a:xfrm>
          <a:prstGeom prst="line">
            <a:avLst/>
          </a:prstGeom>
          <a:ln w="127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AFB721B-9E61-404F-83AD-7834D824D9B7}"/>
              </a:ext>
            </a:extLst>
          </p:cNvPr>
          <p:cNvCxnSpPr>
            <a:cxnSpLocks/>
          </p:cNvCxnSpPr>
          <p:nvPr/>
        </p:nvCxnSpPr>
        <p:spPr>
          <a:xfrm>
            <a:off x="4711550" y="4014050"/>
            <a:ext cx="0" cy="758195"/>
          </a:xfrm>
          <a:prstGeom prst="line">
            <a:avLst/>
          </a:prstGeom>
          <a:ln w="127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726F38-EE35-3B4B-B9C0-04215AD82F80}"/>
              </a:ext>
            </a:extLst>
          </p:cNvPr>
          <p:cNvCxnSpPr>
            <a:cxnSpLocks/>
          </p:cNvCxnSpPr>
          <p:nvPr/>
        </p:nvCxnSpPr>
        <p:spPr>
          <a:xfrm flipH="1">
            <a:off x="4861377" y="3992328"/>
            <a:ext cx="1561872" cy="1008808"/>
          </a:xfrm>
          <a:prstGeom prst="line">
            <a:avLst/>
          </a:prstGeom>
          <a:ln w="127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D80F5B0-C74A-044D-88B7-C62FCD986D3A}"/>
              </a:ext>
            </a:extLst>
          </p:cNvPr>
          <p:cNvCxnSpPr>
            <a:cxnSpLocks/>
          </p:cNvCxnSpPr>
          <p:nvPr/>
        </p:nvCxnSpPr>
        <p:spPr>
          <a:xfrm flipH="1">
            <a:off x="5433920" y="3985048"/>
            <a:ext cx="2616313" cy="1079089"/>
          </a:xfrm>
          <a:prstGeom prst="line">
            <a:avLst/>
          </a:prstGeom>
          <a:ln w="127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AA61AE4-B828-FD49-B730-27DF44B844FF}"/>
              </a:ext>
            </a:extLst>
          </p:cNvPr>
          <p:cNvSpPr/>
          <p:nvPr/>
        </p:nvSpPr>
        <p:spPr>
          <a:xfrm>
            <a:off x="3712870" y="4713551"/>
            <a:ext cx="1997360" cy="633175"/>
          </a:xfrm>
          <a:prstGeom prst="rect">
            <a:avLst/>
          </a:prstGeom>
          <a:solidFill>
            <a:srgbClr val="A3A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188AEE-5746-9347-B1E7-6DCE10D02406}"/>
              </a:ext>
            </a:extLst>
          </p:cNvPr>
          <p:cNvSpPr txBox="1"/>
          <p:nvPr/>
        </p:nvSpPr>
        <p:spPr>
          <a:xfrm>
            <a:off x="3722221" y="4893585"/>
            <a:ext cx="1978659" cy="276999"/>
          </a:xfrm>
          <a:prstGeom prst="rect">
            <a:avLst/>
          </a:prstGeom>
          <a:noFill/>
        </p:spPr>
        <p:txBody>
          <a:bodyPr wrap="square" rtlCol="0">
            <a:spAutoFit/>
          </a:bodyPr>
          <a:lstStyle/>
          <a:p>
            <a:pPr algn="ctr"/>
            <a:r>
              <a:rPr lang="en-US" sz="1200" b="1" dirty="0">
                <a:solidFill>
                  <a:schemeClr val="bg1"/>
                </a:solidFill>
                <a:latin typeface="Raleway" panose="020B0503030101060003" pitchFamily="34" charset="77"/>
              </a:rPr>
              <a:t>FAMILY OF BRANDS</a:t>
            </a:r>
          </a:p>
        </p:txBody>
      </p:sp>
      <p:cxnSp>
        <p:nvCxnSpPr>
          <p:cNvPr id="59" name="Straight Connector 58">
            <a:extLst>
              <a:ext uri="{FF2B5EF4-FFF2-40B4-BE49-F238E27FC236}">
                <a16:creationId xmlns:a16="http://schemas.microsoft.com/office/drawing/2014/main" id="{D8784B72-2B75-184A-9300-2FD3B7CC5D2A}"/>
              </a:ext>
            </a:extLst>
          </p:cNvPr>
          <p:cNvCxnSpPr/>
          <p:nvPr/>
        </p:nvCxnSpPr>
        <p:spPr>
          <a:xfrm>
            <a:off x="7780993" y="467360"/>
            <a:ext cx="538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D8C020-CEDF-3444-AD85-0B0102584D08}"/>
              </a:ext>
            </a:extLst>
          </p:cNvPr>
          <p:cNvCxnSpPr/>
          <p:nvPr/>
        </p:nvCxnSpPr>
        <p:spPr>
          <a:xfrm>
            <a:off x="7780993" y="2286000"/>
            <a:ext cx="538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D96CA7F-014A-5748-8ED9-EB7020F6CF70}"/>
              </a:ext>
            </a:extLst>
          </p:cNvPr>
          <p:cNvCxnSpPr>
            <a:cxnSpLocks/>
          </p:cNvCxnSpPr>
          <p:nvPr/>
        </p:nvCxnSpPr>
        <p:spPr>
          <a:xfrm>
            <a:off x="8317906" y="477903"/>
            <a:ext cx="0" cy="1808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2B49498-172D-B848-9CD9-F56B28A9ADDC}"/>
              </a:ext>
            </a:extLst>
          </p:cNvPr>
          <p:cNvSpPr txBox="1"/>
          <p:nvPr/>
        </p:nvSpPr>
        <p:spPr>
          <a:xfrm rot="16200000">
            <a:off x="7651697" y="1176622"/>
            <a:ext cx="1818635" cy="400110"/>
          </a:xfrm>
          <a:prstGeom prst="rect">
            <a:avLst/>
          </a:prstGeom>
          <a:noFill/>
        </p:spPr>
        <p:txBody>
          <a:bodyPr wrap="square" rtlCol="0">
            <a:spAutoFit/>
          </a:bodyPr>
          <a:lstStyle/>
          <a:p>
            <a:pPr algn="ctr"/>
            <a:r>
              <a:rPr lang="en-US" sz="2000" b="1" dirty="0">
                <a:solidFill>
                  <a:srgbClr val="A3A095"/>
                </a:solidFill>
              </a:rPr>
              <a:t>LEADERSHIP</a:t>
            </a:r>
          </a:p>
        </p:txBody>
      </p:sp>
      <p:pic>
        <p:nvPicPr>
          <p:cNvPr id="69" name="Picture 68">
            <a:extLst>
              <a:ext uri="{FF2B5EF4-FFF2-40B4-BE49-F238E27FC236}">
                <a16:creationId xmlns:a16="http://schemas.microsoft.com/office/drawing/2014/main" id="{664C4E6B-C5F9-B44D-B90E-77F522175FB2}"/>
              </a:ext>
            </a:extLst>
          </p:cNvPr>
          <p:cNvPicPr>
            <a:picLocks noChangeAspect="1"/>
          </p:cNvPicPr>
          <p:nvPr/>
        </p:nvPicPr>
        <p:blipFill>
          <a:blip r:embed="rId7"/>
          <a:stretch>
            <a:fillRect/>
          </a:stretch>
        </p:blipFill>
        <p:spPr>
          <a:xfrm>
            <a:off x="7387178" y="5787026"/>
            <a:ext cx="1319074" cy="583436"/>
          </a:xfrm>
          <a:prstGeom prst="rect">
            <a:avLst/>
          </a:prstGeom>
        </p:spPr>
      </p:pic>
    </p:spTree>
    <p:extLst>
      <p:ext uri="{BB962C8B-B14F-4D97-AF65-F5344CB8AC3E}">
        <p14:creationId xmlns:p14="http://schemas.microsoft.com/office/powerpoint/2010/main" val="3612994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73D01-A33D-D942-AF61-E510089F45CC}"/>
              </a:ext>
            </a:extLst>
          </p:cNvPr>
          <p:cNvPicPr>
            <a:picLocks noChangeAspect="1"/>
          </p:cNvPicPr>
          <p:nvPr/>
        </p:nvPicPr>
        <p:blipFill>
          <a:blip r:embed="rId2"/>
          <a:stretch>
            <a:fillRect/>
          </a:stretch>
        </p:blipFill>
        <p:spPr>
          <a:xfrm>
            <a:off x="4465" y="0"/>
            <a:ext cx="9135070" cy="6857999"/>
          </a:xfrm>
          <a:prstGeom prst="rect">
            <a:avLst/>
          </a:prstGeom>
        </p:spPr>
      </p:pic>
      <p:pic>
        <p:nvPicPr>
          <p:cNvPr id="13" name="Picture 12">
            <a:extLst>
              <a:ext uri="{FF2B5EF4-FFF2-40B4-BE49-F238E27FC236}">
                <a16:creationId xmlns:a16="http://schemas.microsoft.com/office/drawing/2014/main" id="{172A1A71-9B49-E94B-B646-24C274E18FFD}"/>
              </a:ext>
            </a:extLst>
          </p:cNvPr>
          <p:cNvPicPr>
            <a:picLocks noChangeAspect="1"/>
          </p:cNvPicPr>
          <p:nvPr/>
        </p:nvPicPr>
        <p:blipFill>
          <a:blip r:embed="rId3"/>
          <a:stretch>
            <a:fillRect/>
          </a:stretch>
        </p:blipFill>
        <p:spPr>
          <a:xfrm>
            <a:off x="346739" y="309081"/>
            <a:ext cx="589432" cy="589432"/>
          </a:xfrm>
          <a:prstGeom prst="rect">
            <a:avLst/>
          </a:prstGeom>
        </p:spPr>
      </p:pic>
      <p:sp>
        <p:nvSpPr>
          <p:cNvPr id="9" name="TextBox 8">
            <a:extLst>
              <a:ext uri="{FF2B5EF4-FFF2-40B4-BE49-F238E27FC236}">
                <a16:creationId xmlns:a16="http://schemas.microsoft.com/office/drawing/2014/main" id="{567E0058-A4F1-C147-891B-830F36BDDA0A}"/>
              </a:ext>
            </a:extLst>
          </p:cNvPr>
          <p:cNvSpPr txBox="1"/>
          <p:nvPr/>
        </p:nvSpPr>
        <p:spPr>
          <a:xfrm>
            <a:off x="6351512" y="5434449"/>
            <a:ext cx="2792488" cy="898964"/>
          </a:xfrm>
          <a:prstGeom prst="rect">
            <a:avLst/>
          </a:prstGeom>
          <a:noFill/>
        </p:spPr>
        <p:txBody>
          <a:bodyPr wrap="square" rtlCol="0">
            <a:spAutoFit/>
          </a:bodyPr>
          <a:lstStyle/>
          <a:p>
            <a:pPr marL="91440">
              <a:lnSpc>
                <a:spcPct val="150000"/>
              </a:lnSpc>
            </a:pPr>
            <a:r>
              <a:rPr lang="en-US" sz="900" dirty="0">
                <a:latin typeface="Raleway" charset="0"/>
                <a:ea typeface="Raleway" charset="0"/>
                <a:cs typeface="Raleway" charset="0"/>
              </a:rPr>
              <a:t>Recreational &amp; Medical Cannabis</a:t>
            </a:r>
          </a:p>
          <a:p>
            <a:pPr marL="91440">
              <a:lnSpc>
                <a:spcPct val="150000"/>
              </a:lnSpc>
            </a:pPr>
            <a:r>
              <a:rPr lang="en-US" sz="900" dirty="0">
                <a:latin typeface="Raleway" charset="0"/>
                <a:ea typeface="Raleway" charset="0"/>
                <a:cs typeface="Raleway" charset="0"/>
              </a:rPr>
              <a:t>Medical Cannabis</a:t>
            </a:r>
          </a:p>
          <a:p>
            <a:pPr marL="91440">
              <a:lnSpc>
                <a:spcPct val="150000"/>
              </a:lnSpc>
            </a:pPr>
            <a:r>
              <a:rPr lang="en-US" sz="900" dirty="0">
                <a:latin typeface="Raleway" charset="0"/>
                <a:ea typeface="Raleway" charset="0"/>
                <a:cs typeface="Raleway" charset="0"/>
              </a:rPr>
              <a:t>Illegal Cannabis</a:t>
            </a:r>
          </a:p>
          <a:p>
            <a:pPr marL="91440">
              <a:lnSpc>
                <a:spcPct val="150000"/>
              </a:lnSpc>
            </a:pPr>
            <a:r>
              <a:rPr lang="en-US" sz="900" dirty="0">
                <a:latin typeface="Raleway" charset="0"/>
                <a:ea typeface="Raleway" charset="0"/>
                <a:cs typeface="Raleway" charset="0"/>
              </a:rPr>
              <a:t>GC Markets</a:t>
            </a:r>
          </a:p>
        </p:txBody>
      </p:sp>
      <p:sp>
        <p:nvSpPr>
          <p:cNvPr id="12" name="Rectangle 11">
            <a:extLst>
              <a:ext uri="{FF2B5EF4-FFF2-40B4-BE49-F238E27FC236}">
                <a16:creationId xmlns:a16="http://schemas.microsoft.com/office/drawing/2014/main" id="{2CDBE67F-005B-F44A-B759-4D06DF1F1123}"/>
              </a:ext>
            </a:extLst>
          </p:cNvPr>
          <p:cNvSpPr/>
          <p:nvPr/>
        </p:nvSpPr>
        <p:spPr>
          <a:xfrm>
            <a:off x="6279236" y="5472655"/>
            <a:ext cx="144553" cy="144553"/>
          </a:xfrm>
          <a:prstGeom prst="rect">
            <a:avLst/>
          </a:prstGeom>
          <a:solidFill>
            <a:srgbClr val="20973F"/>
          </a:solidFill>
          <a:ln>
            <a:solidFill>
              <a:srgbClr val="20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0973F"/>
              </a:solidFill>
              <a:highlight>
                <a:srgbClr val="20973F"/>
              </a:highlight>
            </a:endParaRPr>
          </a:p>
        </p:txBody>
      </p:sp>
      <p:sp>
        <p:nvSpPr>
          <p:cNvPr id="14" name="Rectangle 13">
            <a:extLst>
              <a:ext uri="{FF2B5EF4-FFF2-40B4-BE49-F238E27FC236}">
                <a16:creationId xmlns:a16="http://schemas.microsoft.com/office/drawing/2014/main" id="{E90FA2CC-73E6-D34F-B153-75F9B0D5E0EB}"/>
              </a:ext>
            </a:extLst>
          </p:cNvPr>
          <p:cNvSpPr/>
          <p:nvPr/>
        </p:nvSpPr>
        <p:spPr>
          <a:xfrm>
            <a:off x="6279236" y="5696852"/>
            <a:ext cx="144553" cy="14455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0973F"/>
              </a:solidFill>
              <a:highlight>
                <a:srgbClr val="20973F"/>
              </a:highlight>
            </a:endParaRPr>
          </a:p>
        </p:txBody>
      </p:sp>
      <p:sp>
        <p:nvSpPr>
          <p:cNvPr id="15" name="Rectangle 14">
            <a:extLst>
              <a:ext uri="{FF2B5EF4-FFF2-40B4-BE49-F238E27FC236}">
                <a16:creationId xmlns:a16="http://schemas.microsoft.com/office/drawing/2014/main" id="{83617FE6-2E9D-4246-AA26-CE52C9912E76}"/>
              </a:ext>
            </a:extLst>
          </p:cNvPr>
          <p:cNvSpPr/>
          <p:nvPr/>
        </p:nvSpPr>
        <p:spPr>
          <a:xfrm>
            <a:off x="6279236" y="5916967"/>
            <a:ext cx="144553" cy="14455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0973F"/>
              </a:solidFill>
              <a:highlight>
                <a:srgbClr val="20973F"/>
              </a:highlight>
            </a:endParaRPr>
          </a:p>
        </p:txBody>
      </p:sp>
      <p:pic>
        <p:nvPicPr>
          <p:cNvPr id="16" name="Picture 15" descr="A close up of a logo&#13;&#10;&#13;&#10;Description automatically generated">
            <a:extLst>
              <a:ext uri="{FF2B5EF4-FFF2-40B4-BE49-F238E27FC236}">
                <a16:creationId xmlns:a16="http://schemas.microsoft.com/office/drawing/2014/main" id="{3DAEA8D4-BF70-6649-8FE1-B6C8B1996EC0}"/>
              </a:ext>
            </a:extLst>
          </p:cNvPr>
          <p:cNvPicPr>
            <a:picLocks noChangeAspect="1"/>
          </p:cNvPicPr>
          <p:nvPr/>
        </p:nvPicPr>
        <p:blipFill>
          <a:blip r:embed="rId4"/>
          <a:stretch>
            <a:fillRect/>
          </a:stretch>
        </p:blipFill>
        <p:spPr>
          <a:xfrm>
            <a:off x="6244295" y="6132091"/>
            <a:ext cx="214433" cy="214433"/>
          </a:xfrm>
          <a:prstGeom prst="rect">
            <a:avLst/>
          </a:prstGeom>
        </p:spPr>
      </p:pic>
      <p:sp>
        <p:nvSpPr>
          <p:cNvPr id="2" name="Slide Number Placeholder 1">
            <a:extLst>
              <a:ext uri="{FF2B5EF4-FFF2-40B4-BE49-F238E27FC236}">
                <a16:creationId xmlns:a16="http://schemas.microsoft.com/office/drawing/2014/main" id="{31809D95-4EA6-E446-A4AB-B9F49C1B6C76}"/>
              </a:ext>
            </a:extLst>
          </p:cNvPr>
          <p:cNvSpPr>
            <a:spLocks noGrp="1"/>
          </p:cNvSpPr>
          <p:nvPr>
            <p:ph type="sldNum" sz="quarter" idx="12"/>
          </p:nvPr>
        </p:nvSpPr>
        <p:spPr>
          <a:xfrm>
            <a:off x="7086600" y="6143408"/>
            <a:ext cx="2057400" cy="365125"/>
          </a:xfrm>
        </p:spPr>
        <p:txBody>
          <a:bodyPr/>
          <a:lstStyle/>
          <a:p>
            <a:fld id="{FC625D75-1F7C-8647-8818-49157A39DA64}" type="slidenum">
              <a:rPr lang="en-US" smtClean="0"/>
              <a:t>6</a:t>
            </a:fld>
            <a:endParaRPr lang="en-US" dirty="0"/>
          </a:p>
        </p:txBody>
      </p:sp>
    </p:spTree>
    <p:extLst>
      <p:ext uri="{BB962C8B-B14F-4D97-AF65-F5344CB8AC3E}">
        <p14:creationId xmlns:p14="http://schemas.microsoft.com/office/powerpoint/2010/main" val="2256221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04498" y="2537717"/>
            <a:ext cx="3935003" cy="1754326"/>
          </a:xfrm>
          <a:prstGeom prst="rect">
            <a:avLst/>
          </a:prstGeom>
          <a:noFill/>
        </p:spPr>
        <p:txBody>
          <a:bodyPr wrap="square" rtlCol="0">
            <a:spAutoFit/>
          </a:bodyPr>
          <a:lstStyle/>
          <a:p>
            <a:r>
              <a:rPr lang="en-US" sz="3600" b="1" dirty="0">
                <a:solidFill>
                  <a:schemeClr val="bg1"/>
                </a:solidFill>
                <a:latin typeface="Raleway Black" charset="0"/>
                <a:ea typeface="Raleway Black" charset="0"/>
                <a:cs typeface="Raleway Black" charset="0"/>
              </a:rPr>
              <a:t>CURRENT </a:t>
            </a:r>
            <a:br>
              <a:rPr lang="en-US" sz="3600" b="1" dirty="0">
                <a:solidFill>
                  <a:schemeClr val="bg1"/>
                </a:solidFill>
                <a:latin typeface="Raleway Black" charset="0"/>
                <a:ea typeface="Raleway Black" charset="0"/>
                <a:cs typeface="Raleway Black" charset="0"/>
              </a:rPr>
            </a:br>
            <a:r>
              <a:rPr lang="en-US" sz="3600" b="1" dirty="0">
                <a:solidFill>
                  <a:schemeClr val="bg1"/>
                </a:solidFill>
                <a:latin typeface="Raleway Black" charset="0"/>
                <a:ea typeface="Raleway Black" charset="0"/>
                <a:cs typeface="Raleway Black" charset="0"/>
              </a:rPr>
              <a:t>BUSINESS </a:t>
            </a:r>
            <a:br>
              <a:rPr lang="en-US" sz="3600" b="1" dirty="0">
                <a:solidFill>
                  <a:schemeClr val="bg1"/>
                </a:solidFill>
                <a:latin typeface="Raleway Black" charset="0"/>
                <a:ea typeface="Raleway Black" charset="0"/>
                <a:cs typeface="Raleway Black" charset="0"/>
              </a:rPr>
            </a:br>
            <a:r>
              <a:rPr lang="en-US" sz="3600" b="1" dirty="0">
                <a:solidFill>
                  <a:schemeClr val="bg1"/>
                </a:solidFill>
                <a:latin typeface="Raleway Black" charset="0"/>
                <a:ea typeface="Raleway Black" charset="0"/>
                <a:cs typeface="Raleway Black" charset="0"/>
              </a:rPr>
              <a:t>SEGMENTS</a:t>
            </a:r>
          </a:p>
        </p:txBody>
      </p:sp>
      <p:sp>
        <p:nvSpPr>
          <p:cNvPr id="2" name="Slide Number Placeholder 1">
            <a:extLst>
              <a:ext uri="{FF2B5EF4-FFF2-40B4-BE49-F238E27FC236}">
                <a16:creationId xmlns:a16="http://schemas.microsoft.com/office/drawing/2014/main" id="{551769AA-1512-3D4A-9E33-F54014ABADC1}"/>
              </a:ext>
            </a:extLst>
          </p:cNvPr>
          <p:cNvSpPr>
            <a:spLocks noGrp="1"/>
          </p:cNvSpPr>
          <p:nvPr>
            <p:ph type="sldNum" sz="quarter" idx="12"/>
          </p:nvPr>
        </p:nvSpPr>
        <p:spPr>
          <a:xfrm>
            <a:off x="7086600" y="6147041"/>
            <a:ext cx="2057400" cy="365125"/>
          </a:xfrm>
        </p:spPr>
        <p:txBody>
          <a:bodyPr/>
          <a:lstStyle/>
          <a:p>
            <a:fld id="{FC625D75-1F7C-8647-8818-49157A39DA64}" type="slidenum">
              <a:rPr lang="en-US" smtClean="0">
                <a:solidFill>
                  <a:schemeClr val="bg1"/>
                </a:solidFill>
              </a:rPr>
              <a:t>7</a:t>
            </a:fld>
            <a:endParaRPr lang="en-US" dirty="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0A8B435B-E19E-5242-811C-EBE92B13F2A4}"/>
              </a:ext>
            </a:extLst>
          </p:cNvPr>
          <p:cNvPicPr>
            <a:picLocks noChangeAspect="1"/>
          </p:cNvPicPr>
          <p:nvPr/>
        </p:nvPicPr>
        <p:blipFill>
          <a:blip r:embed="rId2"/>
          <a:stretch>
            <a:fillRect/>
          </a:stretch>
        </p:blipFill>
        <p:spPr>
          <a:xfrm>
            <a:off x="4465" y="0"/>
            <a:ext cx="9135070" cy="6858000"/>
          </a:xfrm>
          <a:prstGeom prst="rect">
            <a:avLst/>
          </a:prstGeom>
        </p:spPr>
      </p:pic>
    </p:spTree>
    <p:extLst>
      <p:ext uri="{BB962C8B-B14F-4D97-AF65-F5344CB8AC3E}">
        <p14:creationId xmlns:p14="http://schemas.microsoft.com/office/powerpoint/2010/main" val="169406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14" y="525980"/>
            <a:ext cx="347569" cy="1526267"/>
          </a:xfrm>
          <a:prstGeom prst="rect">
            <a:avLst/>
          </a:prstGeom>
          <a:solidFill>
            <a:srgbClr val="D0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6903366" y="1819234"/>
            <a:ext cx="3616503" cy="200055"/>
          </a:xfrm>
          <a:prstGeom prst="rect">
            <a:avLst/>
          </a:prstGeom>
          <a:noFill/>
        </p:spPr>
        <p:txBody>
          <a:bodyPr wrap="square" rtlCol="0">
            <a:spAutoFit/>
          </a:bodyPr>
          <a:lstStyle/>
          <a:p>
            <a:pPr algn="ctr"/>
            <a:r>
              <a:rPr lang="en-US" sz="700" b="1" cap="all" spc="200" dirty="0">
                <a:latin typeface="Raleway" charset="0"/>
                <a:ea typeface="Raleway" charset="0"/>
                <a:cs typeface="Raleway" charset="0"/>
              </a:rPr>
              <a:t>CURRENT BUSINESS SEGMENT - SECURITY</a:t>
            </a:r>
            <a:endParaRPr lang="en-US" sz="700" cap="all" spc="200" dirty="0">
              <a:latin typeface="Raleway" charset="0"/>
              <a:ea typeface="Raleway" charset="0"/>
              <a:cs typeface="Raleway" charset="0"/>
            </a:endParaRPr>
          </a:p>
        </p:txBody>
      </p:sp>
      <p:cxnSp>
        <p:nvCxnSpPr>
          <p:cNvPr id="16" name="Straight Connector 15"/>
          <p:cNvCxnSpPr>
            <a:stCxn id="17" idx="6"/>
          </p:cNvCxnSpPr>
          <p:nvPr/>
        </p:nvCxnSpPr>
        <p:spPr>
          <a:xfrm>
            <a:off x="-2403926" y="709754"/>
            <a:ext cx="1181528" cy="15411"/>
          </a:xfrm>
          <a:prstGeom prst="line">
            <a:avLst/>
          </a:prstGeom>
          <a:ln w="95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12834" y="910100"/>
            <a:ext cx="8562" cy="1373312"/>
          </a:xfrm>
          <a:prstGeom prst="line">
            <a:avLst/>
          </a:prstGeom>
          <a:ln w="95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5436" y="4274963"/>
            <a:ext cx="3936564" cy="1729961"/>
          </a:xfrm>
          <a:prstGeom prst="rect">
            <a:avLst/>
          </a:prstGeom>
          <a:noFill/>
        </p:spPr>
        <p:txBody>
          <a:bodyPr wrap="square" rtlCol="0">
            <a:spAutoFit/>
          </a:bodyPr>
          <a:lstStyle/>
          <a:p>
            <a:pPr>
              <a:lnSpc>
                <a:spcPct val="150000"/>
              </a:lnSpc>
              <a:spcAft>
                <a:spcPts val="1800"/>
              </a:spcAft>
            </a:pPr>
            <a:r>
              <a:rPr lang="en-US" sz="900" dirty="0">
                <a:latin typeface="Raleway" charset="0"/>
                <a:ea typeface="Raleway" charset="0"/>
                <a:cs typeface="Raleway" charset="0"/>
              </a:rPr>
              <a:t>Iron Protection Group (IPG) is proud to be one of the fastest-growing security companies in the nation. Our operators, many who are US Veterans, remain aware and enforce compliance in all laws and regulations pertaining to their function within our client’s business. At IPG, we have a vision of security that is different from other security companies. We take an unobtrusive approach to security. We strive to keep the spotlight off of us and our activities while providing safety and security so our customers can focus on what they do best.  </a:t>
            </a:r>
          </a:p>
        </p:txBody>
      </p:sp>
      <p:sp>
        <p:nvSpPr>
          <p:cNvPr id="22" name="TextBox 21"/>
          <p:cNvSpPr txBox="1"/>
          <p:nvPr/>
        </p:nvSpPr>
        <p:spPr>
          <a:xfrm>
            <a:off x="4954272" y="582859"/>
            <a:ext cx="3303579" cy="307777"/>
          </a:xfrm>
          <a:prstGeom prst="rect">
            <a:avLst/>
          </a:prstGeom>
          <a:noFill/>
        </p:spPr>
        <p:txBody>
          <a:bodyPr wrap="square" rtlCol="0">
            <a:spAutoFit/>
          </a:bodyPr>
          <a:lstStyle/>
          <a:p>
            <a:pPr algn="r"/>
            <a:r>
              <a:rPr lang="en-US" sz="1400" dirty="0" err="1">
                <a:solidFill>
                  <a:schemeClr val="tx1">
                    <a:lumMod val="50000"/>
                    <a:lumOff val="50000"/>
                  </a:schemeClr>
                </a:solidFill>
                <a:latin typeface="Raleway" charset="0"/>
                <a:ea typeface="Raleway" charset="0"/>
                <a:cs typeface="Raleway" charset="0"/>
              </a:rPr>
              <a:t>ironprotectiongroupsecurity.com</a:t>
            </a:r>
            <a:endParaRPr lang="en-US" sz="1400" dirty="0">
              <a:solidFill>
                <a:schemeClr val="tx1">
                  <a:lumMod val="50000"/>
                  <a:lumOff val="50000"/>
                </a:schemeClr>
              </a:solidFill>
              <a:latin typeface="Raleway" charset="0"/>
              <a:ea typeface="Raleway" charset="0"/>
              <a:cs typeface="Raleway" charset="0"/>
            </a:endParaRPr>
          </a:p>
        </p:txBody>
      </p:sp>
      <p:sp>
        <p:nvSpPr>
          <p:cNvPr id="15" name="TextBox 14"/>
          <p:cNvSpPr txBox="1"/>
          <p:nvPr/>
        </p:nvSpPr>
        <p:spPr>
          <a:xfrm>
            <a:off x="711366" y="2319200"/>
            <a:ext cx="3525407" cy="1670329"/>
          </a:xfrm>
          <a:prstGeom prst="rect">
            <a:avLst/>
          </a:prstGeom>
          <a:noFill/>
        </p:spPr>
        <p:txBody>
          <a:bodyPr wrap="square" rtlCol="0">
            <a:spAutoFit/>
          </a:bodyPr>
          <a:lstStyle/>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Founded by/employs veterans</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Multi-state presence</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Security planning</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Physical security</a:t>
            </a:r>
          </a:p>
          <a:p>
            <a:pPr>
              <a:lnSpc>
                <a:spcPct val="150000"/>
              </a:lnSpc>
            </a:pPr>
            <a:r>
              <a:rPr lang="en-US" sz="1400" b="1" dirty="0">
                <a:solidFill>
                  <a:srgbClr val="20973F"/>
                </a:solidFill>
                <a:latin typeface="Raleway" charset="0"/>
                <a:ea typeface="Raleway" charset="0"/>
                <a:cs typeface="Raleway" charset="0"/>
              </a:rPr>
              <a:t>//</a:t>
            </a:r>
            <a:r>
              <a:rPr lang="en-US" sz="1400" b="1" dirty="0">
                <a:latin typeface="Raleway" charset="0"/>
                <a:ea typeface="Raleway" charset="0"/>
                <a:cs typeface="Raleway" charset="0"/>
              </a:rPr>
              <a:t> Camera install &amp; monitoring</a:t>
            </a:r>
          </a:p>
        </p:txBody>
      </p:sp>
      <p:pic>
        <p:nvPicPr>
          <p:cNvPr id="21" name="Picture 20">
            <a:extLst>
              <a:ext uri="{FF2B5EF4-FFF2-40B4-BE49-F238E27FC236}">
                <a16:creationId xmlns:a16="http://schemas.microsoft.com/office/drawing/2014/main" id="{FBA8A7DE-BBA6-EA4B-9A24-133CD43A1ACA}"/>
              </a:ext>
            </a:extLst>
          </p:cNvPr>
          <p:cNvPicPr>
            <a:picLocks noChangeAspect="1"/>
          </p:cNvPicPr>
          <p:nvPr/>
        </p:nvPicPr>
        <p:blipFill>
          <a:blip r:embed="rId2"/>
          <a:stretch>
            <a:fillRect/>
          </a:stretch>
        </p:blipFill>
        <p:spPr>
          <a:xfrm>
            <a:off x="-2807385" y="525980"/>
            <a:ext cx="486708" cy="486708"/>
          </a:xfrm>
          <a:prstGeom prst="rect">
            <a:avLst/>
          </a:prstGeom>
        </p:spPr>
      </p:pic>
      <p:pic>
        <p:nvPicPr>
          <p:cNvPr id="25" name="Picture 24">
            <a:extLst>
              <a:ext uri="{FF2B5EF4-FFF2-40B4-BE49-F238E27FC236}">
                <a16:creationId xmlns:a16="http://schemas.microsoft.com/office/drawing/2014/main" id="{CE3D085E-D933-224D-8E3A-CDF1B1D21FE2}"/>
              </a:ext>
            </a:extLst>
          </p:cNvPr>
          <p:cNvPicPr>
            <a:picLocks noChangeAspect="1"/>
          </p:cNvPicPr>
          <p:nvPr/>
        </p:nvPicPr>
        <p:blipFill>
          <a:blip r:embed="rId3"/>
          <a:stretch>
            <a:fillRect/>
          </a:stretch>
        </p:blipFill>
        <p:spPr>
          <a:xfrm>
            <a:off x="595224" y="725165"/>
            <a:ext cx="3260769" cy="1111627"/>
          </a:xfrm>
          <a:prstGeom prst="rect">
            <a:avLst/>
          </a:prstGeom>
        </p:spPr>
      </p:pic>
      <p:sp>
        <p:nvSpPr>
          <p:cNvPr id="2" name="Slide Number Placeholder 1">
            <a:extLst>
              <a:ext uri="{FF2B5EF4-FFF2-40B4-BE49-F238E27FC236}">
                <a16:creationId xmlns:a16="http://schemas.microsoft.com/office/drawing/2014/main" id="{7F4F8B1D-3D27-0747-82A8-2C8D297C108B}"/>
              </a:ext>
            </a:extLst>
          </p:cNvPr>
          <p:cNvSpPr>
            <a:spLocks noGrp="1"/>
          </p:cNvSpPr>
          <p:nvPr>
            <p:ph type="sldNum" sz="quarter" idx="12"/>
          </p:nvPr>
        </p:nvSpPr>
        <p:spPr>
          <a:xfrm>
            <a:off x="7086600" y="6092578"/>
            <a:ext cx="2057400" cy="365125"/>
          </a:xfrm>
        </p:spPr>
        <p:txBody>
          <a:bodyPr/>
          <a:lstStyle/>
          <a:p>
            <a:fld id="{FC625D75-1F7C-8647-8818-49157A39DA64}" type="slidenum">
              <a:rPr lang="en-US" smtClean="0"/>
              <a:t>8</a:t>
            </a:fld>
            <a:endParaRPr lang="en-US" dirty="0"/>
          </a:p>
        </p:txBody>
      </p:sp>
      <p:pic>
        <p:nvPicPr>
          <p:cNvPr id="8" name="Picture 7" descr="A person standing in front of a tree&#10;&#10;Description automatically generated">
            <a:extLst>
              <a:ext uri="{FF2B5EF4-FFF2-40B4-BE49-F238E27FC236}">
                <a16:creationId xmlns:a16="http://schemas.microsoft.com/office/drawing/2014/main" id="{4AF716A6-6C31-444A-8AE4-C5BD05D7F481}"/>
              </a:ext>
            </a:extLst>
          </p:cNvPr>
          <p:cNvPicPr>
            <a:picLocks noChangeAspect="1"/>
          </p:cNvPicPr>
          <p:nvPr/>
        </p:nvPicPr>
        <p:blipFill>
          <a:blip r:embed="rId4"/>
          <a:stretch>
            <a:fillRect/>
          </a:stretch>
        </p:blipFill>
        <p:spPr>
          <a:xfrm>
            <a:off x="4855604" y="1264938"/>
            <a:ext cx="3525408" cy="2350272"/>
          </a:xfrm>
          <a:prstGeom prst="rect">
            <a:avLst/>
          </a:prstGeom>
        </p:spPr>
      </p:pic>
      <p:pic>
        <p:nvPicPr>
          <p:cNvPr id="12" name="Picture 11" descr="A person standing in a room&#10;&#10;Description automatically generated">
            <a:extLst>
              <a:ext uri="{FF2B5EF4-FFF2-40B4-BE49-F238E27FC236}">
                <a16:creationId xmlns:a16="http://schemas.microsoft.com/office/drawing/2014/main" id="{8D64AE6F-D2B1-AC49-8206-505C0CFFD4CD}"/>
              </a:ext>
            </a:extLst>
          </p:cNvPr>
          <p:cNvPicPr>
            <a:picLocks noChangeAspect="1"/>
          </p:cNvPicPr>
          <p:nvPr/>
        </p:nvPicPr>
        <p:blipFill>
          <a:blip r:embed="rId5"/>
          <a:stretch>
            <a:fillRect/>
          </a:stretch>
        </p:blipFill>
        <p:spPr>
          <a:xfrm>
            <a:off x="4855604" y="3688918"/>
            <a:ext cx="3525408" cy="2350272"/>
          </a:xfrm>
          <a:prstGeom prst="rect">
            <a:avLst/>
          </a:prstGeom>
        </p:spPr>
      </p:pic>
      <p:pic>
        <p:nvPicPr>
          <p:cNvPr id="4" name="Picture 3" descr="A close up of a logo&#10;&#10;Description automatically generated">
            <a:extLst>
              <a:ext uri="{FF2B5EF4-FFF2-40B4-BE49-F238E27FC236}">
                <a16:creationId xmlns:a16="http://schemas.microsoft.com/office/drawing/2014/main" id="{99EE8E31-B90A-A142-AD99-F913CC1285B7}"/>
              </a:ext>
            </a:extLst>
          </p:cNvPr>
          <p:cNvPicPr>
            <a:picLocks noChangeAspect="1"/>
          </p:cNvPicPr>
          <p:nvPr/>
        </p:nvPicPr>
        <p:blipFill>
          <a:blip r:embed="rId6"/>
          <a:stretch>
            <a:fillRect/>
          </a:stretch>
        </p:blipFill>
        <p:spPr>
          <a:xfrm>
            <a:off x="562933" y="709754"/>
            <a:ext cx="3303579" cy="1163761"/>
          </a:xfrm>
          <a:prstGeom prst="rect">
            <a:avLst/>
          </a:prstGeom>
        </p:spPr>
      </p:pic>
    </p:spTree>
    <p:extLst>
      <p:ext uri="{BB962C8B-B14F-4D97-AF65-F5344CB8AC3E}">
        <p14:creationId xmlns:p14="http://schemas.microsoft.com/office/powerpoint/2010/main" val="8065009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21085</TotalTime>
  <Words>1743</Words>
  <Application>Microsoft Macintosh PowerPoint</Application>
  <PresentationFormat>Letter Paper (8.5x11 in)</PresentationFormat>
  <Paragraphs>254</Paragraphs>
  <Slides>24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Avenir Medium</vt:lpstr>
      <vt:lpstr>Calibri</vt:lpstr>
      <vt:lpstr>Calibri Light</vt:lpstr>
      <vt:lpstr>Raleway</vt:lpstr>
      <vt:lpstr>Raleway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Corbettkep@chieftonsupply.com</dc:creator>
  <cp:lastModifiedBy>Cindy Gonzales</cp:lastModifiedBy>
  <cp:revision>375</cp:revision>
  <cp:lastPrinted>2019-02-07T16:39:01Z</cp:lastPrinted>
  <dcterms:created xsi:type="dcterms:W3CDTF">2018-05-22T17:40:19Z</dcterms:created>
  <dcterms:modified xsi:type="dcterms:W3CDTF">2019-04-05T15:35:07Z</dcterms:modified>
</cp:coreProperties>
</file>